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0" r:id="rId4"/>
    <p:sldId id="273" r:id="rId5"/>
    <p:sldId id="260" r:id="rId6"/>
    <p:sldId id="274" r:id="rId7"/>
    <p:sldId id="277" r:id="rId8"/>
    <p:sldId id="261" r:id="rId9"/>
    <p:sldId id="276" r:id="rId10"/>
    <p:sldId id="275" r:id="rId11"/>
    <p:sldId id="27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8561B-2CAB-4676-8C4A-AA0AEDE508F2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DB60E-9356-482E-8E43-FEBFD733D2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188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B60E-9356-482E-8E43-FEBFD733D2F0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636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DB60E-9356-482E-8E43-FEBFD733D2F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860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1D9A59-DF4C-4011-AE9B-F7BD776F0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81EB310-29E4-4674-A448-462E68BEC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8DCF392-FEFC-4928-88AB-C74DEC520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500A63-E2B1-4889-9B95-D23B79469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735006-0DB1-447F-A5BD-F3B36057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3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CA3CB4-00E5-40A4-8F03-91B1D5AB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1C5C171-1DA8-4FB6-8EDF-9DFA89F71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6C4822-5737-429E-ABD5-B34051F4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77B178-D7B8-4A03-9B2B-962ACAF2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10B609-036C-477C-A516-FD1CD134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84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E70E3EC-77D3-497D-A0C0-3832F5E6D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B9D5B8A-BE2D-4010-9A76-561A58F2E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627B85-0A1F-4FE3-9A02-16EFF8A4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8B3749-6959-4942-A568-EB735D7A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8E8180-4099-4B63-97FA-7E8942BBE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26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A97F7B-7CB5-4AF1-8445-BC2E9FEC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26DDFF-E143-4856-BFF0-98E091F1B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007899-F500-43B8-8A0D-CAF99129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20E7B8-0A2F-4043-A8AA-B77327894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2F30A8-24CA-4270-A27B-FC0B9516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9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FCBD4C-92D8-4475-BDCD-688414E4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D22F8C3-B94C-416C-9FD3-DAD647D65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40780E-0927-4D48-8836-A3690812D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7EE10B-9CA1-44C0-BDF8-42D42DAEE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A61B9D-FFAB-4A35-B3F7-1B760763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4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E64199-04BA-4DAE-A7FA-C80DB1CC4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7851A6-5A35-427D-93C7-41F8048678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6A3B41-A73B-4879-B904-2724AECF7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D8A2B7-43A1-4847-A9BE-DA80583C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202E1E-8CE3-436D-9AD2-8F261740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AB07FB0-3979-4E44-BE37-7758C1B5F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02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BF3FF7-2449-475F-B2AA-96168598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AADA3E-63E9-43F4-BE3F-D02EB865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F7182C3-A4A9-4DEE-92B7-DD1E08F1E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A0D4355-B711-4D9D-B06F-BE13F1D9F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147447A-57E9-4F80-94D8-2B93452B9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443C1CE-6952-463A-B47E-49D147CF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EA0F3E6-0A93-4E1C-B42A-9C14225B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694E0DE6-E4CC-40C6-B217-42214908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2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6149E14-9038-43B7-9702-3527A4FC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DA826E5-8BE5-4DC4-9E11-06D573A8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B10601D-2AE8-4845-8451-5746357D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BD26FD-AAF1-4AEF-AB5A-AB0F4F5D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14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AD68C6B-4367-4211-BFB6-8752C236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41FBEF1-A02D-46A8-916E-E2C38965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106ACFE-9482-461B-8408-6CC63CCA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96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9DCA8E-A458-4219-A58B-C786CFEF8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4ADB64-25A0-456B-855A-6A54EF129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143E414-4648-4A86-A5C7-6EC5D81F1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29FEE2C-0994-414C-A5FE-291EBBD8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CA3DE25-EF04-46DC-964D-97234309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AE7C27D-2107-47D4-83D1-A8F00096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829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E16878-E43A-4B78-A0B8-6246E5F25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F771D12-6396-432C-A60E-B2C4A7FD7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1A7AB18-BCB3-4E7C-A152-81F066F5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E4B145B-8371-42D4-8CE8-82853DE2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70279B-3E39-489A-8876-DD652CF6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1DED11-DD46-47CD-8423-A5FC0D48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32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EC74812-AA87-4147-AAEC-C864882CC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F583CFC-3E65-49E3-8EEA-3B2AEF2FA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86F84B-9828-494E-B2A4-9F140E697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3883-8D3D-40C3-8B5F-EA1495164446}" type="datetimeFigureOut">
              <a:rPr lang="tr-TR" smtClean="0"/>
              <a:t>2.07.2018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531790-CAFE-4861-94C2-E1DAA3AA3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ABFE1A-9840-460E-8CAA-2F08545F5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B1E70-16C8-495D-A7F6-5AFA5EB160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80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okul.meb.gov.tr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C9B0E0BB-4695-420A-8B35-21904E194460}"/>
              </a:ext>
            </a:extLst>
          </p:cNvPr>
          <p:cNvSpPr/>
          <p:nvPr/>
        </p:nvSpPr>
        <p:spPr>
          <a:xfrm>
            <a:off x="5524" y="2505670"/>
            <a:ext cx="1218096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LİSELERE GİRİŞ  SİSTEMİ TERCİH SEMİNERİ</a:t>
            </a:r>
          </a:p>
          <a:p>
            <a:pPr algn="ctr"/>
            <a:endParaRPr lang="tr-TR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tr-T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NURİ PAZARBAŞI ORTAOKULU </a:t>
            </a:r>
          </a:p>
          <a:p>
            <a:pPr algn="ctr"/>
            <a:r>
              <a:rPr lang="tr-T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REHBERLİK SERVİSİ</a:t>
            </a:r>
            <a:endParaRPr lang="tr-T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94FCDA6-6410-4004-995F-C2E0F3E02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5575" cy="2143125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0D207127-8557-48D7-8FCF-69112BFC12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25" y="0"/>
            <a:ext cx="2405575" cy="2143125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7C5184B4-CAEC-403B-A46F-E409268B6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212" y="19249"/>
            <a:ext cx="24055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28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737099" y="1044696"/>
            <a:ext cx="276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Nakiller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BAF9821A-158D-4EE0-9B65-44EA9DF603F9}"/>
              </a:ext>
            </a:extLst>
          </p:cNvPr>
          <p:cNvSpPr txBox="1"/>
          <p:nvPr/>
        </p:nvSpPr>
        <p:spPr>
          <a:xfrm>
            <a:off x="4927107" y="421837"/>
            <a:ext cx="81996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Öğrencinin 4 kez nakil hakkı vardır.</a:t>
            </a:r>
          </a:p>
          <a:p>
            <a:endParaRPr lang="tr-TR" dirty="0"/>
          </a:p>
          <a:p>
            <a:r>
              <a:rPr lang="tr-TR" dirty="0"/>
              <a:t>1. 06-10 Ağustos 2018, </a:t>
            </a:r>
          </a:p>
          <a:p>
            <a:r>
              <a:rPr lang="tr-TR" dirty="0"/>
              <a:t>2. 3-17 Ağustos 2018, </a:t>
            </a:r>
          </a:p>
          <a:p>
            <a:r>
              <a:rPr lang="tr-TR" dirty="0"/>
              <a:t>3. 27-31 Ağustos 2018 ve </a:t>
            </a:r>
          </a:p>
          <a:p>
            <a:r>
              <a:rPr lang="tr-TR" dirty="0"/>
              <a:t>4.03-06 Eylül 2018 tarihlerinde saat 17.00’ye kadar yapılabilecektir. 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Her nakil döneminde öğrenciler, her gruptan</a:t>
            </a:r>
          </a:p>
          <a:p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en fazla 3 (üç) </a:t>
            </a:r>
            <a:r>
              <a:rPr lang="tr-TR" dirty="0"/>
              <a:t>okul tercihinde bulunabileceklerdir.</a:t>
            </a:r>
          </a:p>
          <a:p>
            <a:endParaRPr lang="tr-TR" dirty="0"/>
          </a:p>
          <a:p>
            <a:r>
              <a:rPr lang="tr-TR" dirty="0"/>
              <a:t>Bu nakillerde yerleşmeyen öğrenciler 10-14 eylül arası ilçe tercih </a:t>
            </a:r>
          </a:p>
          <a:p>
            <a:r>
              <a:rPr lang="tr-TR" dirty="0"/>
              <a:t>komisyonlarınca boş kontenjanı olan okullara yerleştirilirler.</a:t>
            </a:r>
          </a:p>
        </p:txBody>
      </p:sp>
    </p:spTree>
    <p:extLst>
      <p:ext uri="{BB962C8B-B14F-4D97-AF65-F5344CB8AC3E}">
        <p14:creationId xmlns:p14="http://schemas.microsoft.com/office/powerpoint/2010/main" val="55113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7CD37B7-611E-4D8F-A994-53EAFF4FE379}"/>
              </a:ext>
            </a:extLst>
          </p:cNvPr>
          <p:cNvSpPr/>
          <p:nvPr/>
        </p:nvSpPr>
        <p:spPr>
          <a:xfrm>
            <a:off x="111583" y="2967335"/>
            <a:ext cx="119688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BİZİ DİNLEDİĞİNİZ İÇİN TEŞEKKÜR EDERİZ</a:t>
            </a:r>
          </a:p>
        </p:txBody>
      </p:sp>
    </p:spTree>
    <p:extLst>
      <p:ext uri="{BB962C8B-B14F-4D97-AF65-F5344CB8AC3E}">
        <p14:creationId xmlns:p14="http://schemas.microsoft.com/office/powerpoint/2010/main" val="348399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LİSE TÜRLERİ NELERDİR?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A967F42-01B4-4241-B1F9-4BEC0A1A4DCF}"/>
              </a:ext>
            </a:extLst>
          </p:cNvPr>
          <p:cNvSpPr txBox="1"/>
          <p:nvPr/>
        </p:nvSpPr>
        <p:spPr>
          <a:xfrm>
            <a:off x="4740676" y="310718"/>
            <a:ext cx="68446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ÜNİVERSİTEYE HAZIRLAYAN LİSELER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FEN LİSELERİ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ANADOLU LİSELERİ: 1. DERECE, 2. DERECE, 3. DERECE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SOSYAL BİLİMLER LİSELERİ</a:t>
            </a:r>
          </a:p>
          <a:p>
            <a:endParaRPr lang="tr-TR" dirty="0"/>
          </a:p>
          <a:p>
            <a:r>
              <a:rPr lang="tr-TR" b="1" dirty="0"/>
              <a:t>HEM ÜNİVERSİTEYE HEM MESLEĞE HAZIRLAYAN LİSELER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MESLEKİ TEKNİK ANADOLU LİSELERİ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İMAM HATİP ANADOLU LİSELERİ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ÇOK PROGRAMLI LİSELER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SPOR VE GÜZEL SANATLAR LİSELERİ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r>
              <a:rPr lang="tr-TR" dirty="0" err="1"/>
              <a:t>Not:PROJE</a:t>
            </a:r>
            <a:r>
              <a:rPr lang="tr-TR" dirty="0"/>
              <a:t> OKULLARI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92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SUNUMLA İLGİLİ BAZI KAVRAMLAR.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089FC11A-E0FF-417F-9754-3E18F78FB82F}"/>
              </a:ext>
            </a:extLst>
          </p:cNvPr>
          <p:cNvSpPr txBox="1"/>
          <p:nvPr/>
        </p:nvSpPr>
        <p:spPr>
          <a:xfrm>
            <a:off x="4551388" y="1783360"/>
            <a:ext cx="76141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Merkezi Yerleştirme: </a:t>
            </a:r>
            <a:r>
              <a:rPr lang="tr-TR" dirty="0"/>
              <a:t>Sınav ile alınan yerleştirme türü.</a:t>
            </a:r>
          </a:p>
          <a:p>
            <a:pPr algn="ctr"/>
            <a:r>
              <a:rPr lang="tr-TR" b="1" dirty="0"/>
              <a:t>Yerel Yerleştirme: </a:t>
            </a:r>
            <a:r>
              <a:rPr lang="tr-TR" dirty="0"/>
              <a:t>İkametgah adresine göre yapılan yerleştirme türü.</a:t>
            </a:r>
          </a:p>
          <a:p>
            <a:pPr algn="ctr"/>
            <a:r>
              <a:rPr lang="tr-TR" b="1" dirty="0"/>
              <a:t>Pansiyon yerleştirme: </a:t>
            </a:r>
            <a:r>
              <a:rPr lang="tr-TR" dirty="0"/>
              <a:t>yatılı okullardır.</a:t>
            </a:r>
          </a:p>
          <a:p>
            <a:pPr algn="ctr"/>
            <a:r>
              <a:rPr lang="tr-TR" b="1" dirty="0"/>
              <a:t>Kendi Kayıt Alanı: </a:t>
            </a:r>
            <a:r>
              <a:rPr lang="tr-TR" dirty="0"/>
              <a:t>öğrencinin tercih ettiğinde öncelik kazandığı okullardır. İkametgah adresine en yakın okullardır.</a:t>
            </a:r>
          </a:p>
          <a:p>
            <a:pPr algn="ctr"/>
            <a:r>
              <a:rPr lang="tr-TR" b="1" dirty="0"/>
              <a:t>Komşu Kayıt Alanı: </a:t>
            </a:r>
            <a:r>
              <a:rPr lang="tr-TR" dirty="0"/>
              <a:t>öğrencinin tercih ettiğinde önceliğinin kayıt alanındaki okullara göre daha geride olduğu okullardır.</a:t>
            </a:r>
          </a:p>
          <a:p>
            <a:pPr algn="ctr"/>
            <a:endParaRPr lang="tr-TR" b="1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2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Tercih işlemleri nasıl ve nereden yapılır?</a:t>
            </a:r>
          </a:p>
          <a:p>
            <a:pPr algn="ctr"/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A967F42-01B4-4241-B1F9-4BEC0A1A4DCF}"/>
              </a:ext>
            </a:extLst>
          </p:cNvPr>
          <p:cNvSpPr txBox="1"/>
          <p:nvPr/>
        </p:nvSpPr>
        <p:spPr>
          <a:xfrm>
            <a:off x="4909352" y="1446618"/>
            <a:ext cx="6844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Tercih işlemi öğrenci ve velisi tarafından </a:t>
            </a:r>
            <a:r>
              <a:rPr lang="tr-TR" b="1" dirty="0"/>
              <a:t>https://e-okul.meb.gov.tr </a:t>
            </a:r>
            <a:r>
              <a:rPr lang="tr-TR" dirty="0"/>
              <a:t>internet adresinden veya herhangi bir ortaokul/imam hatip ortaokulu </a:t>
            </a:r>
            <a:r>
              <a:rPr lang="tr-TR" b="1" dirty="0"/>
              <a:t>müdürlüklerinden</a:t>
            </a:r>
            <a:r>
              <a:rPr lang="tr-TR" dirty="0"/>
              <a:t> yapılabilecektir. Yapılan tercihler mutlaka ilgili (herhangi bir) ortaokul müdürlüklerine onaylatılacaktır</a:t>
            </a:r>
          </a:p>
        </p:txBody>
      </p:sp>
    </p:spTree>
    <p:extLst>
      <p:ext uri="{BB962C8B-B14F-4D97-AF65-F5344CB8AC3E}">
        <p14:creationId xmlns:p14="http://schemas.microsoft.com/office/powerpoint/2010/main" val="86602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737099" y="1044696"/>
            <a:ext cx="276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Yerel tercih yapılırken dikkat edilecek hususlar?</a:t>
            </a:r>
          </a:p>
          <a:p>
            <a:pPr algn="ctr"/>
            <a:endParaRPr lang="tr-TR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BAF9821A-158D-4EE0-9B65-44EA9DF603F9}"/>
              </a:ext>
            </a:extLst>
          </p:cNvPr>
          <p:cNvSpPr txBox="1"/>
          <p:nvPr/>
        </p:nvSpPr>
        <p:spPr>
          <a:xfrm>
            <a:off x="4696288" y="444531"/>
            <a:ext cx="739311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Yerel yerleştirme işlemleri okulların türü, kontenjanı ve konumuna göre </a:t>
            </a:r>
          </a:p>
          <a:p>
            <a:r>
              <a:rPr lang="tr-TR" dirty="0"/>
              <a:t>il/ilçe milli eğitim müdürlüklerince oluşturulan 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/>
              <a:t>Ortaöğretim kayıt alanlarındaki okullara öğrencilerin ikamet adresleri,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/>
              <a:t>Ortaokullarda </a:t>
            </a:r>
            <a:r>
              <a:rPr lang="tr-TR" dirty="0" err="1"/>
              <a:t>bulunuşlukları</a:t>
            </a:r>
            <a:r>
              <a:rPr lang="tr-TR" dirty="0"/>
              <a:t>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/>
              <a:t>Tercih önceliği,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/>
              <a:t>Okul başarı puanları,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/>
              <a:t>Devam-devamsızlık ve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/>
              <a:t>Yaş kriterlerine göre değerlendirilerek yapılacaktır.</a:t>
            </a:r>
          </a:p>
          <a:p>
            <a:endParaRPr lang="tr-TR" dirty="0"/>
          </a:p>
          <a:p>
            <a:r>
              <a:rPr lang="tr-TR" dirty="0"/>
              <a:t>Her öğrenci yerel tercih yapmak zorundadır.</a:t>
            </a:r>
          </a:p>
          <a:p>
            <a:r>
              <a:rPr lang="tr-TR" dirty="0"/>
              <a:t>Yerel tercih hakkı 5 okuldur.</a:t>
            </a:r>
          </a:p>
          <a:p>
            <a:r>
              <a:rPr lang="tr-TR" dirty="0"/>
              <a:t>Yerel tercihlerde ilk 3 tercih kendi kayıt alanı içinden seçilmesi gerekmektedir.</a:t>
            </a:r>
          </a:p>
          <a:p>
            <a:r>
              <a:rPr lang="tr-TR" dirty="0"/>
              <a:t>Aynı okul türünden en fazla 3 tercih yapılabilir.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7B7487F-E53A-45B2-9E57-18CA3FAEE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74" y="3794511"/>
            <a:ext cx="3983439" cy="287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28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737099" y="1044696"/>
            <a:ext cx="2762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Merkezi tercih yapılırken dikkat edilecek hususlar?</a:t>
            </a:r>
          </a:p>
          <a:p>
            <a:pPr algn="ctr"/>
            <a:endParaRPr lang="tr-TR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BAF9821A-158D-4EE0-9B65-44EA9DF603F9}"/>
              </a:ext>
            </a:extLst>
          </p:cNvPr>
          <p:cNvSpPr txBox="1"/>
          <p:nvPr/>
        </p:nvSpPr>
        <p:spPr>
          <a:xfrm>
            <a:off x="4541014" y="533308"/>
            <a:ext cx="8199681" cy="5708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Merkezi sınav puanı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Sınavla öğrenci alan okullarda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merkezi sınav puanının eşitliği hâlinde sırasıyla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Ortaokul Başarı Puanına (OBP),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Öğrencinin doğum tarihine göre yaşı küçük olana,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8’inci, 7’nci ve 6’ncı sınıflardaki yılsonu başarı puanı (YBP) üstünlüğüne,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Okula özürsüz devamsızlık yapılan gün sayısının azlığına ve 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Tercih önceliği durumlarına bakılarak yerleştirme yapılır.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tr-TR" dirty="0"/>
          </a:p>
          <a:p>
            <a:r>
              <a:rPr lang="tr-TR" dirty="0"/>
              <a:t>Merkezi tercih hakkı 5 okuldur.</a:t>
            </a:r>
          </a:p>
          <a:p>
            <a:endParaRPr lang="tr-TR" dirty="0"/>
          </a:p>
          <a:p>
            <a:r>
              <a:rPr lang="tr-TR" b="1" dirty="0"/>
              <a:t>Gaziantep geneli sayısal veriler  </a:t>
            </a:r>
          </a:p>
          <a:p>
            <a:r>
              <a:rPr lang="tr-TR" dirty="0"/>
              <a:t>2018 YILI 8.SINIF ÖĞRENCİ SAYISI     : 36.500</a:t>
            </a:r>
          </a:p>
          <a:p>
            <a:r>
              <a:rPr lang="tr-TR" dirty="0"/>
              <a:t> </a:t>
            </a:r>
            <a:r>
              <a:rPr lang="tr-TR" dirty="0" err="1"/>
              <a:t>LGS’ye</a:t>
            </a:r>
            <a:r>
              <a:rPr lang="tr-TR" dirty="0"/>
              <a:t> GİREN ÖĞRENCİ SAYISI    : 29.000 </a:t>
            </a:r>
          </a:p>
          <a:p>
            <a:r>
              <a:rPr lang="tr-TR" dirty="0"/>
              <a:t>SINAVLA ÖĞRENCİ ALAN OKUL KONTENJANI : 3690</a:t>
            </a:r>
          </a:p>
          <a:p>
            <a:endParaRPr lang="tr-TR" dirty="0"/>
          </a:p>
          <a:p>
            <a:r>
              <a:rPr lang="tr-TR" b="1" dirty="0"/>
              <a:t>DEĞERLENDİRME</a:t>
            </a:r>
            <a:r>
              <a:rPr lang="tr-TR" dirty="0"/>
              <a:t>: sınava giren öğrencilerin yaklaşık </a:t>
            </a:r>
            <a:r>
              <a:rPr lang="tr-TR" dirty="0">
                <a:solidFill>
                  <a:srgbClr val="FF0000"/>
                </a:solidFill>
              </a:rPr>
              <a:t>%13 </a:t>
            </a:r>
            <a:r>
              <a:rPr lang="tr-TR" dirty="0"/>
              <a:t>nün sınavla öğrenci alan </a:t>
            </a:r>
          </a:p>
          <a:p>
            <a:r>
              <a:rPr lang="tr-TR" dirty="0"/>
              <a:t>okullara yerleşeceği görülmektedir</a:t>
            </a:r>
          </a:p>
        </p:txBody>
      </p:sp>
    </p:spTree>
    <p:extLst>
      <p:ext uri="{BB962C8B-B14F-4D97-AF65-F5344CB8AC3E}">
        <p14:creationId xmlns:p14="http://schemas.microsoft.com/office/powerpoint/2010/main" val="48199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737099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Veli tarafından doldurulacak evrak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BAF9821A-158D-4EE0-9B65-44EA9DF603F9}"/>
              </a:ext>
            </a:extLst>
          </p:cNvPr>
          <p:cNvSpPr txBox="1"/>
          <p:nvPr/>
        </p:nvSpPr>
        <p:spPr>
          <a:xfrm>
            <a:off x="4541014" y="533308"/>
            <a:ext cx="8199681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endParaRPr lang="tr-TR" dirty="0"/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DF361ACA-29C5-4640-8EB9-9B7DE3366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4890" y="23753"/>
            <a:ext cx="4798025" cy="6858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F7DE6241-FE9B-4FD6-8A0F-7CACE9955F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6503" y="4233090"/>
            <a:ext cx="7235172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15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Unvan 3">
            <a:extLst>
              <a:ext uri="{FF2B5EF4-FFF2-40B4-BE49-F238E27FC236}">
                <a16:creationId xmlns:a16="http://schemas.microsoft.com/office/drawing/2014/main" id="{3A82FE1F-A7E4-41E4-B0D8-3D978357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388" y="-1"/>
            <a:ext cx="7451315" cy="584253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Özel ortaöğretim kurumlarına </a:t>
            </a:r>
            <a:r>
              <a:rPr lang="tr-TR" dirty="0"/>
              <a:t>ve </a:t>
            </a:r>
            <a:r>
              <a:rPr lang="tr-TR" dirty="0">
                <a:solidFill>
                  <a:srgbClr val="FF0000"/>
                </a:solidFill>
              </a:rPr>
              <a:t>yetenek sınavı </a:t>
            </a:r>
            <a:r>
              <a:rPr lang="tr-TR" dirty="0"/>
              <a:t>ile öğrenci alan okullara kesin kayıt işlemini tamamlamış öğrenciler, tercihte bulunamayacaktır.</a:t>
            </a:r>
            <a:br>
              <a:rPr lang="tr-TR" dirty="0"/>
            </a:br>
            <a:br>
              <a:rPr lang="tr-TR" dirty="0"/>
            </a:br>
            <a:r>
              <a:rPr lang="tr-TR" dirty="0"/>
              <a:t>Özel öğretim kurumlarına nakil döneminde kayıt yapılabilmektedir.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Özel durumlar</a:t>
            </a:r>
          </a:p>
        </p:txBody>
      </p:sp>
    </p:spTree>
    <p:extLst>
      <p:ext uri="{BB962C8B-B14F-4D97-AF65-F5344CB8AC3E}">
        <p14:creationId xmlns:p14="http://schemas.microsoft.com/office/powerpoint/2010/main" val="218543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CC815E27-F918-42A2-8250-EED1166EF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4" y="0"/>
            <a:ext cx="4577892" cy="3428999"/>
          </a:xfrm>
          <a:prstGeom prst="rect">
            <a:avLst/>
          </a:prstGeom>
        </p:spPr>
      </p:pic>
      <p:sp>
        <p:nvSpPr>
          <p:cNvPr id="11" name="Konuşma Balonu: Köşeleri Yuvarlanmış Dikdörtgen 10">
            <a:extLst>
              <a:ext uri="{FF2B5EF4-FFF2-40B4-BE49-F238E27FC236}">
                <a16:creationId xmlns:a16="http://schemas.microsoft.com/office/drawing/2014/main" id="{77DFA474-8510-4338-9B56-8F646BBE2D8B}"/>
              </a:ext>
            </a:extLst>
          </p:cNvPr>
          <p:cNvSpPr/>
          <p:nvPr/>
        </p:nvSpPr>
        <p:spPr>
          <a:xfrm>
            <a:off x="1695635" y="88777"/>
            <a:ext cx="2752078" cy="25581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Unvan 3">
            <a:extLst>
              <a:ext uri="{FF2B5EF4-FFF2-40B4-BE49-F238E27FC236}">
                <a16:creationId xmlns:a16="http://schemas.microsoft.com/office/drawing/2014/main" id="{3A82FE1F-A7E4-41E4-B0D8-3D978357D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388" y="-1"/>
            <a:ext cx="7451315" cy="5842536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30 Temmuz</a:t>
            </a:r>
            <a:br>
              <a:rPr lang="tr-TR" dirty="0"/>
            </a:br>
            <a:r>
              <a:rPr lang="tr-TR" dirty="0">
                <a:hlinkClick r:id="rId3"/>
              </a:rPr>
              <a:t>https://eokul.meb.gov.tr</a:t>
            </a:r>
            <a:r>
              <a:rPr lang="tr-TR" dirty="0"/>
              <a:t> adresi üzerinden öğrenebilirsiniz.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5722EEC2-9207-4D77-934A-8A1CC355099C}"/>
              </a:ext>
            </a:extLst>
          </p:cNvPr>
          <p:cNvSpPr txBox="1"/>
          <p:nvPr/>
        </p:nvSpPr>
        <p:spPr>
          <a:xfrm>
            <a:off x="1591960" y="1044696"/>
            <a:ext cx="276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Yerleştirme Sonuçlarının Açıklanması</a:t>
            </a:r>
          </a:p>
        </p:txBody>
      </p:sp>
    </p:spTree>
    <p:extLst>
      <p:ext uri="{BB962C8B-B14F-4D97-AF65-F5344CB8AC3E}">
        <p14:creationId xmlns:p14="http://schemas.microsoft.com/office/powerpoint/2010/main" val="122479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377</Words>
  <Application>Microsoft Office PowerPoint</Application>
  <PresentationFormat>Geniş ekran</PresentationFormat>
  <Paragraphs>82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ortaöğretim kurumlarına ve yetenek sınavı ile öğrenci alan okullara kesin kayıt işlemini tamamlamış öğrenciler, tercihte bulunamayacaktır.  Özel öğretim kurumlarına nakil döneminde kayıt yapılabilmektedir.   </vt:lpstr>
      <vt:lpstr>30 Temmuz https://eokul.meb.gov.tr adresi üzerinden öğrenebilirsiniz. 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26</cp:revision>
  <dcterms:created xsi:type="dcterms:W3CDTF">2018-04-10T18:26:12Z</dcterms:created>
  <dcterms:modified xsi:type="dcterms:W3CDTF">2018-07-02T19:04:16Z</dcterms:modified>
</cp:coreProperties>
</file>