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03E6-79F9-4740-A122-AA225301170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D327-B844-411C-9451-7F1ADCBDCB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03E6-79F9-4740-A122-AA225301170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D327-B844-411C-9451-7F1ADCBDCB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03E6-79F9-4740-A122-AA225301170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D327-B844-411C-9451-7F1ADCBDCB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03E6-79F9-4740-A122-AA225301170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D327-B844-411C-9451-7F1ADCBDCB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03E6-79F9-4740-A122-AA225301170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D327-B844-411C-9451-7F1ADCBDCB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03E6-79F9-4740-A122-AA225301170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D327-B844-411C-9451-7F1ADCBDCB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03E6-79F9-4740-A122-AA225301170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D327-B844-411C-9451-7F1ADCBDCB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03E6-79F9-4740-A122-AA225301170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D327-B844-411C-9451-7F1ADCBDCB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03E6-79F9-4740-A122-AA225301170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D327-B844-411C-9451-7F1ADCBDCB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03E6-79F9-4740-A122-AA225301170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D327-B844-411C-9451-7F1ADCBDCB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03E6-79F9-4740-A122-AA225301170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D327-B844-411C-9451-7F1ADCBDCB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003E6-79F9-4740-A122-AA225301170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D327-B844-411C-9451-7F1ADCBDCB8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1146175"/>
          </a:xfrm>
          <a:noFill/>
        </p:spPr>
        <p:txBody>
          <a:bodyPr/>
          <a:lstStyle/>
          <a:p>
            <a:r>
              <a:rPr lang="tr-TR" smtClean="0"/>
              <a:t>TATVAN REHBERLİK VE ARAŞTIRMA MERKEZİ MÜDÜRLÜĞÜ</a:t>
            </a:r>
          </a:p>
        </p:txBody>
      </p:sp>
      <p:pic>
        <p:nvPicPr>
          <p:cNvPr id="37891" name="Picture 6" descr="STRE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2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r-TR" smtClean="0"/>
              <a:t>TATVAN REHBERLİK VE  </a:t>
            </a:r>
          </a:p>
        </p:txBody>
      </p:sp>
      <p:sp>
        <p:nvSpPr>
          <p:cNvPr id="47107" name="2 İçerik Yer Tutucusu"/>
          <p:cNvSpPr>
            <a:spLocks noGrp="1"/>
          </p:cNvSpPr>
          <p:nvPr>
            <p:ph idx="4294967295"/>
          </p:nvPr>
        </p:nvSpPr>
        <p:spPr>
          <a:xfrm>
            <a:off x="609600" y="3810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        </a:t>
            </a:r>
          </a:p>
          <a:p>
            <a:pPr eaLnBrk="1" hangingPunct="1">
              <a:buFontTx/>
              <a:buNone/>
            </a:pPr>
            <a:r>
              <a:rPr lang="tr-TR" smtClean="0"/>
              <a:t>      O halde sorunlarla başa çıkmak ve yaşam kalitesini arttırmak amacıyla kötü stresi, iyi strese çevirebilmeye </a:t>
            </a:r>
            <a:r>
              <a:rPr lang="tr-TR" smtClean="0">
                <a:solidFill>
                  <a:srgbClr val="C00000"/>
                </a:solidFill>
              </a:rPr>
              <a:t>stres yönetimi </a:t>
            </a:r>
            <a:r>
              <a:rPr lang="tr-TR" smtClean="0"/>
              <a:t>denir.</a:t>
            </a:r>
          </a:p>
        </p:txBody>
      </p:sp>
      <p:pic>
        <p:nvPicPr>
          <p:cNvPr id="47108" name="Picture 4" descr="stres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124200"/>
            <a:ext cx="44386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2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48131" name="1 Başlık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>Stresimizi yönetmek için neler yapabiliriz?</a:t>
            </a:r>
          </a:p>
        </p:txBody>
      </p:sp>
      <p:pic>
        <p:nvPicPr>
          <p:cNvPr id="48132" name="Picture 4" descr="cocuk1558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09750" y="2030413"/>
            <a:ext cx="5524500" cy="36671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2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49155" name="2 İçerik Yer Tutucusu"/>
          <p:cNvSpPr>
            <a:spLocks noGrp="1"/>
          </p:cNvSpPr>
          <p:nvPr>
            <p:ph idx="4294967295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pPr eaLnBrk="1" hangingPunct="1"/>
            <a:r>
              <a:rPr lang="tr-TR" smtClean="0"/>
              <a:t>Bahane bulmak, başkalarını suçlamak veya kendinizi suçlamak gibi </a:t>
            </a:r>
            <a:r>
              <a:rPr lang="tr-TR" smtClean="0">
                <a:solidFill>
                  <a:srgbClr val="C00000"/>
                </a:solidFill>
              </a:rPr>
              <a:t>yanlış düşüncelerden kurtulun</a:t>
            </a:r>
          </a:p>
          <a:p>
            <a:pPr eaLnBrk="1" hangingPunct="1"/>
            <a:r>
              <a:rPr lang="tr-TR" smtClean="0"/>
              <a:t>Probleme değil </a:t>
            </a:r>
            <a:r>
              <a:rPr lang="tr-TR" smtClean="0">
                <a:solidFill>
                  <a:srgbClr val="C00000"/>
                </a:solidFill>
              </a:rPr>
              <a:t>çözüme odaklanın</a:t>
            </a:r>
          </a:p>
          <a:p>
            <a:pPr eaLnBrk="1" hangingPunct="1"/>
            <a:r>
              <a:rPr lang="tr-TR" smtClean="0"/>
              <a:t>Çevrenizden </a:t>
            </a:r>
            <a:r>
              <a:rPr lang="tr-TR" smtClean="0">
                <a:solidFill>
                  <a:srgbClr val="C00000"/>
                </a:solidFill>
              </a:rPr>
              <a:t>yardım isteyin </a:t>
            </a:r>
            <a:r>
              <a:rPr lang="tr-TR" smtClean="0"/>
              <a:t>(aile, öğretmenler, arkadaşlar vb)</a:t>
            </a:r>
          </a:p>
          <a:p>
            <a:pPr eaLnBrk="1" hangingPunct="1"/>
            <a:r>
              <a:rPr lang="tr-TR" smtClean="0"/>
              <a:t>Düzenli </a:t>
            </a:r>
            <a:r>
              <a:rPr lang="tr-TR" smtClean="0">
                <a:solidFill>
                  <a:srgbClr val="CC3300"/>
                </a:solidFill>
              </a:rPr>
              <a:t>uyku</a:t>
            </a:r>
            <a:r>
              <a:rPr lang="tr-TR" smtClean="0"/>
              <a:t> saati</a:t>
            </a:r>
          </a:p>
          <a:p>
            <a:pPr eaLnBrk="1" hangingPunct="1"/>
            <a:r>
              <a:rPr lang="tr-TR" smtClean="0"/>
              <a:t>Düzenli </a:t>
            </a:r>
            <a:r>
              <a:rPr lang="tr-TR" smtClean="0">
                <a:solidFill>
                  <a:srgbClr val="CC3300"/>
                </a:solidFill>
              </a:rPr>
              <a:t>beslenmeye</a:t>
            </a:r>
            <a:r>
              <a:rPr lang="tr-TR" smtClean="0"/>
              <a:t> dikkat edin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2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50179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Ve son olarak da </a:t>
            </a:r>
          </a:p>
          <a:p>
            <a:pPr eaLnBrk="1" hangingPunct="1">
              <a:buFontTx/>
              <a:buNone/>
            </a:pPr>
            <a:endParaRPr lang="tr-TR" smtClean="0"/>
          </a:p>
          <a:p>
            <a:pPr eaLnBrk="1" hangingPunct="1">
              <a:buFontTx/>
              <a:buNone/>
            </a:pPr>
            <a:r>
              <a:rPr lang="tr-TR" smtClean="0"/>
              <a:t>                   </a:t>
            </a:r>
            <a:r>
              <a:rPr lang="tr-TR" smtClean="0">
                <a:solidFill>
                  <a:srgbClr val="C00000"/>
                </a:solidFill>
              </a:rPr>
              <a:t>BOL BOL GÜLÜMSEYİN</a:t>
            </a:r>
          </a:p>
          <a:p>
            <a:pPr eaLnBrk="1" hangingPunct="1"/>
            <a:endParaRPr lang="tr-TR" smtClean="0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65760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765175"/>
          </a:xfrm>
          <a:noFill/>
        </p:spPr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51203" name="1 İçerik Yer Tutucusu"/>
          <p:cNvSpPr>
            <a:spLocks noGrp="1"/>
          </p:cNvSpPr>
          <p:nvPr>
            <p:ph idx="4294967295"/>
          </p:nvPr>
        </p:nvSpPr>
        <p:spPr>
          <a:xfrm>
            <a:off x="152400" y="404813"/>
            <a:ext cx="8763000" cy="5691187"/>
          </a:xfrm>
        </p:spPr>
        <p:txBody>
          <a:bodyPr/>
          <a:lstStyle/>
          <a:p>
            <a:pPr marL="273050" indent="-273050" algn="ctr" eaLnBrk="1" hangingPunct="1">
              <a:buFontTx/>
              <a:buNone/>
            </a:pPr>
            <a:endParaRPr lang="tr-TR" sz="4000" smtClean="0"/>
          </a:p>
          <a:p>
            <a:pPr marL="273050" indent="-273050" algn="ctr" eaLnBrk="1" hangingPunct="1">
              <a:buFontTx/>
              <a:buNone/>
            </a:pPr>
            <a:endParaRPr lang="tr-TR" sz="4800" b="1" smtClean="0">
              <a:latin typeface="Comic Sans MS" pitchFamily="66" charset="0"/>
            </a:endParaRPr>
          </a:p>
          <a:p>
            <a:pPr marL="273050" indent="-273050" algn="ctr" eaLnBrk="1" hangingPunct="1">
              <a:buFontTx/>
              <a:buNone/>
            </a:pPr>
            <a:endParaRPr lang="tr-TR" sz="4800" b="1" smtClean="0">
              <a:latin typeface="Comic Sans MS" pitchFamily="66" charset="0"/>
            </a:endParaRPr>
          </a:p>
          <a:p>
            <a:pPr marL="273050" indent="-273050" algn="ctr" eaLnBrk="1" hangingPunct="1">
              <a:buFontTx/>
              <a:buNone/>
            </a:pPr>
            <a:r>
              <a:rPr lang="tr-TR" sz="4800" b="1" smtClean="0">
                <a:latin typeface="Comic Sans MS" pitchFamily="66" charset="0"/>
              </a:rPr>
              <a:t>DİNLEDİĞİNİZ İÇİN TEŞEKKÜRLER</a:t>
            </a:r>
          </a:p>
          <a:p>
            <a:pPr marL="273050" indent="-273050" algn="ctr" eaLnBrk="1" hangingPunct="1">
              <a:buFontTx/>
              <a:buNone/>
            </a:pPr>
            <a:endParaRPr lang="tr-TR" u="sng" smtClean="0">
              <a:latin typeface="Comic Sans MS" pitchFamily="66" charset="0"/>
            </a:endParaRPr>
          </a:p>
        </p:txBody>
      </p:sp>
      <p:sp>
        <p:nvSpPr>
          <p:cNvPr id="51204" name="3 Slayt Numarası Yer Tutucusu"/>
          <p:cNvSpPr txBox="1">
            <a:spLocks noGrp="1"/>
          </p:cNvSpPr>
          <p:nvPr/>
        </p:nvSpPr>
        <p:spPr bwMode="auto">
          <a:xfrm>
            <a:off x="8410575" y="618172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1" hangingPunct="1"/>
            <a:fld id="{0C575310-3431-47B9-A984-B3CD4FA871EF}" type="slidenum">
              <a:rPr lang="tr-TR" sz="1600">
                <a:solidFill>
                  <a:schemeClr val="tx2"/>
                </a:solidFill>
              </a:rPr>
              <a:pPr algn="ctr" eaLnBrk="1" hangingPunct="1"/>
              <a:t>14</a:t>
            </a:fld>
            <a:endParaRPr lang="tr-TR" sz="16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2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38915" name="1 Başlık"/>
          <p:cNvSpPr>
            <a:spLocks noGrp="1"/>
          </p:cNvSpPr>
          <p:nvPr>
            <p:ph type="ctrTitle" idx="4294967295"/>
          </p:nvPr>
        </p:nvSpPr>
        <p:spPr>
          <a:xfrm rot="10800000" flipV="1">
            <a:off x="685800" y="609600"/>
            <a:ext cx="7543800" cy="1676400"/>
          </a:xfrm>
        </p:spPr>
        <p:txBody>
          <a:bodyPr/>
          <a:lstStyle/>
          <a:p>
            <a:pPr eaLnBrk="1" hangingPunct="1"/>
            <a:r>
              <a:rPr lang="tr-TR" b="1" smtClean="0">
                <a:solidFill>
                  <a:srgbClr val="0000CC"/>
                </a:solidFill>
              </a:rPr>
              <a:t>Stres Yönetimi</a:t>
            </a:r>
          </a:p>
        </p:txBody>
      </p:sp>
      <p:sp>
        <p:nvSpPr>
          <p:cNvPr id="38916" name="2 Alt Başlık"/>
          <p:cNvSpPr>
            <a:spLocks noGrp="1"/>
          </p:cNvSpPr>
          <p:nvPr>
            <p:ph type="subTitle" idx="4294967295"/>
          </p:nvPr>
        </p:nvSpPr>
        <p:spPr>
          <a:xfrm>
            <a:off x="609600" y="2743200"/>
            <a:ext cx="8077200" cy="2895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tr-TR" sz="4000" b="1" smtClean="0">
                <a:solidFill>
                  <a:srgbClr val="C00000"/>
                </a:solidFill>
                <a:latin typeface="Comic Sans MS" pitchFamily="66" charset="0"/>
              </a:rPr>
              <a:t>Stres</a:t>
            </a:r>
            <a:r>
              <a:rPr lang="tr-TR" sz="3600" smtClean="0">
                <a:latin typeface="Comic Sans MS" pitchFamily="66" charset="0"/>
              </a:rPr>
              <a:t> Organizmanın bedensel ve ruhsal sınırlarının tehdit edilmesi, zorlanması ve engellenmesi ile ortaya çıkan bir durumdur. </a:t>
            </a:r>
          </a:p>
          <a:p>
            <a:pPr marL="0" indent="0" algn="ctr" eaLnBrk="1" hangingPunct="1">
              <a:buFontTx/>
              <a:buNone/>
            </a:pPr>
            <a:endParaRPr lang="tr-TR" sz="24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2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39939" name="1 Başlık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Bu gibi durumlarda ortaya çıkan </a:t>
            </a:r>
            <a:br>
              <a:rPr lang="tr-TR" smtClean="0"/>
            </a:br>
            <a:r>
              <a:rPr lang="tr-TR" sz="4000" b="1" smtClean="0">
                <a:latin typeface="Comic Sans MS" pitchFamily="66" charset="0"/>
              </a:rPr>
              <a:t>BEDENSEL BELİRTİLER:</a:t>
            </a:r>
            <a:r>
              <a:rPr lang="tr-TR" sz="4000" smtClean="0">
                <a:latin typeface="Comic Sans MS" pitchFamily="66" charset="0"/>
              </a:rPr>
              <a:t/>
            </a:r>
            <a:br>
              <a:rPr lang="tr-TR" sz="4000" smtClean="0">
                <a:latin typeface="Comic Sans MS" pitchFamily="66" charset="0"/>
              </a:rPr>
            </a:br>
            <a:endParaRPr lang="tr-TR" sz="4000" smtClean="0">
              <a:latin typeface="Comic Sans MS" pitchFamily="66" charset="0"/>
            </a:endParaRPr>
          </a:p>
        </p:txBody>
      </p:sp>
      <p:sp>
        <p:nvSpPr>
          <p:cNvPr id="39940" name="2 İçerik Yer Tutucusu"/>
          <p:cNvSpPr>
            <a:spLocks noGrp="1"/>
          </p:cNvSpPr>
          <p:nvPr>
            <p:ph idx="4294967295"/>
          </p:nvPr>
        </p:nvSpPr>
        <p:spPr>
          <a:xfrm>
            <a:off x="0" y="1676400"/>
            <a:ext cx="8686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tr-TR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8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smtClean="0">
                <a:latin typeface="Comic Sans MS" pitchFamily="66" charset="0"/>
              </a:rPr>
              <a:t>    </a:t>
            </a:r>
            <a:r>
              <a:rPr lang="tr-TR" smtClean="0">
                <a:latin typeface="Comic Sans MS" pitchFamily="66" charset="0"/>
              </a:rPr>
              <a:t>Solunum sayısı artar</a:t>
            </a:r>
          </a:p>
          <a:p>
            <a:pPr eaLnBrk="1" hangingPunct="1">
              <a:lnSpc>
                <a:spcPct val="80000"/>
              </a:lnSpc>
            </a:pPr>
            <a:r>
              <a:rPr lang="tr-TR" smtClean="0">
                <a:latin typeface="Comic Sans MS" pitchFamily="66" charset="0"/>
              </a:rPr>
              <a:t> Kalp vurum sayısı artar  </a:t>
            </a:r>
          </a:p>
          <a:p>
            <a:pPr eaLnBrk="1" hangingPunct="1">
              <a:lnSpc>
                <a:spcPct val="80000"/>
              </a:lnSpc>
            </a:pPr>
            <a:r>
              <a:rPr lang="tr-TR" smtClean="0">
                <a:latin typeface="Comic Sans MS" pitchFamily="66" charset="0"/>
              </a:rPr>
              <a:t> Kas gerimi artar</a:t>
            </a:r>
          </a:p>
          <a:p>
            <a:pPr eaLnBrk="1" hangingPunct="1">
              <a:lnSpc>
                <a:spcPct val="80000"/>
              </a:lnSpc>
            </a:pPr>
            <a:r>
              <a:rPr lang="tr-TR" smtClean="0">
                <a:latin typeface="Comic Sans MS" pitchFamily="66" charset="0"/>
              </a:rPr>
              <a:t> Sindirim yavaşlar veya durur</a:t>
            </a:r>
          </a:p>
          <a:p>
            <a:pPr eaLnBrk="1" hangingPunct="1">
              <a:lnSpc>
                <a:spcPct val="80000"/>
              </a:lnSpc>
            </a:pPr>
            <a:r>
              <a:rPr lang="tr-TR" smtClean="0">
                <a:latin typeface="Comic Sans MS" pitchFamily="66" charset="0"/>
              </a:rPr>
              <a:t> Gözbebekleri büyür</a:t>
            </a:r>
          </a:p>
          <a:p>
            <a:pPr eaLnBrk="1" hangingPunct="1">
              <a:lnSpc>
                <a:spcPct val="80000"/>
              </a:lnSpc>
            </a:pPr>
            <a:r>
              <a:rPr lang="tr-TR" smtClean="0">
                <a:latin typeface="Comic Sans MS" pitchFamily="66" charset="0"/>
              </a:rPr>
              <a:t> Uyku Bozuklukları gözlemlenir</a:t>
            </a:r>
            <a:endParaRPr lang="tr-TR" smtClean="0"/>
          </a:p>
        </p:txBody>
      </p:sp>
      <p:pic>
        <p:nvPicPr>
          <p:cNvPr id="39941" name="Picture 4" descr="stress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9812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2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40963" name="1 Başlık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tr-TR" b="1" smtClean="0">
                <a:latin typeface="Comic Sans MS" pitchFamily="66" charset="0"/>
              </a:rPr>
              <a:t>DUYGUSAL BELİRTİLER</a:t>
            </a:r>
            <a:endParaRPr lang="tr-TR" smtClean="0"/>
          </a:p>
        </p:txBody>
      </p:sp>
      <p:sp>
        <p:nvSpPr>
          <p:cNvPr id="40964" name="2 İçerik Yer Tutucusu"/>
          <p:cNvSpPr>
            <a:spLocks noGrp="1"/>
          </p:cNvSpPr>
          <p:nvPr>
            <p:ph idx="4294967295"/>
          </p:nvPr>
        </p:nvSpPr>
        <p:spPr>
          <a:xfrm>
            <a:off x="0" y="1219200"/>
            <a:ext cx="8229600" cy="4525963"/>
          </a:xfrm>
        </p:spPr>
        <p:txBody>
          <a:bodyPr/>
          <a:lstStyle/>
          <a:p>
            <a:pPr eaLnBrk="1" hangingPunct="1"/>
            <a:r>
              <a:rPr lang="tr-TR" smtClean="0">
                <a:latin typeface="Comic Sans MS" pitchFamily="66" charset="0"/>
              </a:rPr>
              <a:t>Huzursuzluk, sıkıntı, gerginlik</a:t>
            </a:r>
          </a:p>
          <a:p>
            <a:pPr eaLnBrk="1" hangingPunct="1"/>
            <a:r>
              <a:rPr lang="tr-TR" smtClean="0">
                <a:latin typeface="Comic Sans MS" pitchFamily="66" charset="0"/>
              </a:rPr>
              <a:t>Kaygılı olmak</a:t>
            </a:r>
          </a:p>
          <a:p>
            <a:pPr eaLnBrk="1" hangingPunct="1"/>
            <a:r>
              <a:rPr lang="tr-TR" smtClean="0">
                <a:latin typeface="Comic Sans MS" pitchFamily="66" charset="0"/>
              </a:rPr>
              <a:t>Neşesizleşme, durgunlaşma, çökkünlük hali</a:t>
            </a:r>
          </a:p>
          <a:p>
            <a:pPr eaLnBrk="1" hangingPunct="1"/>
            <a:r>
              <a:rPr lang="tr-TR" smtClean="0">
                <a:latin typeface="Comic Sans MS" pitchFamily="66" charset="0"/>
              </a:rPr>
              <a:t>Sinirlilik, saldırganlık veya kayıtsızlık</a:t>
            </a:r>
          </a:p>
          <a:p>
            <a:pPr eaLnBrk="1" hangingPunct="1"/>
            <a:r>
              <a:rPr lang="tr-TR" smtClean="0">
                <a:latin typeface="Comic Sans MS" pitchFamily="66" charset="0"/>
              </a:rPr>
              <a:t>Duygusal olmak </a:t>
            </a:r>
          </a:p>
          <a:p>
            <a:pPr eaLnBrk="1" hangingPunct="1"/>
            <a:endParaRPr lang="tr-TR" smtClean="0"/>
          </a:p>
        </p:txBody>
      </p:sp>
      <p:pic>
        <p:nvPicPr>
          <p:cNvPr id="40965" name="Picture 4" descr="stress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114800"/>
            <a:ext cx="31178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2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41987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b="1" smtClean="0">
                <a:latin typeface="Comic Sans MS" pitchFamily="66" charset="0"/>
              </a:rPr>
              <a:t>ZİHİNSEL BELİRTİLER</a:t>
            </a:r>
            <a:endParaRPr lang="tr-TR" smtClean="0"/>
          </a:p>
        </p:txBody>
      </p:sp>
      <p:sp>
        <p:nvSpPr>
          <p:cNvPr id="41988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>
                <a:latin typeface="Comic Sans MS" pitchFamily="66" charset="0"/>
              </a:rPr>
              <a:t>Unutkanlık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Comic Sans MS" pitchFamily="66" charset="0"/>
              </a:rPr>
              <a:t>Konsantrasyonda azalma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Comic Sans MS" pitchFamily="66" charset="0"/>
              </a:rPr>
              <a:t>Kararsızlık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Comic Sans MS" pitchFamily="66" charset="0"/>
              </a:rPr>
              <a:t>Organize olamamak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Comic Sans MS" pitchFamily="66" charset="0"/>
              </a:rPr>
              <a:t>Zihin karışıklığı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Comic Sans MS" pitchFamily="66" charset="0"/>
              </a:rPr>
              <a:t>İlgi azalması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Comic Sans MS" pitchFamily="66" charset="0"/>
              </a:rPr>
              <a:t>Matematik hataların artması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Comic Sans MS" pitchFamily="66" charset="0"/>
              </a:rPr>
              <a:t>Zihinsel durgunluk</a:t>
            </a:r>
          </a:p>
          <a:p>
            <a:pPr eaLnBrk="1" hangingPunct="1"/>
            <a:endParaRPr lang="tr-TR" smtClean="0"/>
          </a:p>
        </p:txBody>
      </p:sp>
      <p:pic>
        <p:nvPicPr>
          <p:cNvPr id="41989" name="Picture 4" descr="stres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219200"/>
            <a:ext cx="28575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1069975"/>
          </a:xfrm>
          <a:noFill/>
        </p:spPr>
        <p:txBody>
          <a:bodyPr/>
          <a:lstStyle/>
          <a:p>
            <a:r>
              <a:rPr lang="tr-TR" smtClean="0"/>
              <a:t>TATVAN REHBERLİK VE ARAŞTIRMA MERKEZİ  </a:t>
            </a:r>
          </a:p>
        </p:txBody>
      </p:sp>
      <p:pic>
        <p:nvPicPr>
          <p:cNvPr id="43011" name="Picture 4" descr="stres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2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44035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İyi stres</a:t>
            </a:r>
          </a:p>
        </p:txBody>
      </p:sp>
      <p:sp>
        <p:nvSpPr>
          <p:cNvPr id="44036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tr-TR" smtClean="0"/>
          </a:p>
          <a:p>
            <a:pPr eaLnBrk="1" hangingPunct="1">
              <a:buFontTx/>
              <a:buNone/>
            </a:pPr>
            <a:r>
              <a:rPr lang="tr-TR" smtClean="0"/>
              <a:t>Performansı artırır</a:t>
            </a:r>
          </a:p>
          <a:p>
            <a:pPr eaLnBrk="1" hangingPunct="1">
              <a:buFontTx/>
              <a:buNone/>
            </a:pPr>
            <a:r>
              <a:rPr lang="tr-TR" smtClean="0"/>
              <a:t>              Harekete geçirir</a:t>
            </a:r>
          </a:p>
          <a:p>
            <a:pPr eaLnBrk="1" hangingPunct="1">
              <a:buFontTx/>
              <a:buNone/>
            </a:pPr>
            <a:r>
              <a:rPr lang="tr-TR" smtClean="0"/>
              <a:t>                            Enerji sağlar</a:t>
            </a:r>
          </a:p>
          <a:p>
            <a:pPr eaLnBrk="1" hangingPunct="1">
              <a:buFontTx/>
              <a:buNone/>
            </a:pPr>
            <a:r>
              <a:rPr lang="tr-TR" smtClean="0"/>
              <a:t>                                   </a:t>
            </a:r>
            <a:r>
              <a:rPr lang="tr-TR" smtClean="0">
                <a:solidFill>
                  <a:srgbClr val="C00000"/>
                </a:solidFill>
              </a:rPr>
              <a:t>Konsantrasyonu artırır</a:t>
            </a:r>
          </a:p>
          <a:p>
            <a:pPr eaLnBrk="1" hangingPunct="1">
              <a:buFontTx/>
              <a:buNone/>
            </a:pPr>
            <a:endParaRPr lang="tr-TR" smtClean="0"/>
          </a:p>
          <a:p>
            <a:pPr eaLnBrk="1" hangingPunct="1">
              <a:buFontTx/>
              <a:buNone/>
            </a:pPr>
            <a:endParaRPr lang="tr-TR" smtClean="0"/>
          </a:p>
        </p:txBody>
      </p:sp>
      <p:pic>
        <p:nvPicPr>
          <p:cNvPr id="44037" name="Picture 4" descr="stres-top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4290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2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45059" name="1 Başlık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tr-TR" smtClean="0"/>
              <a:t>Kötü stres</a:t>
            </a:r>
          </a:p>
        </p:txBody>
      </p:sp>
      <p:sp>
        <p:nvSpPr>
          <p:cNvPr id="45060" name="2 İçerik Yer Tutucusu"/>
          <p:cNvSpPr>
            <a:spLocks noGrp="1"/>
          </p:cNvSpPr>
          <p:nvPr>
            <p:ph idx="4294967295"/>
          </p:nvPr>
        </p:nvSpPr>
        <p:spPr>
          <a:xfrm>
            <a:off x="533400" y="1066800"/>
            <a:ext cx="8229600" cy="2590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tr-TR" smtClean="0"/>
              <a:t>Kaçma  </a:t>
            </a:r>
          </a:p>
          <a:p>
            <a:pPr eaLnBrk="1" hangingPunct="1">
              <a:buFontTx/>
              <a:buNone/>
            </a:pPr>
            <a:r>
              <a:rPr lang="tr-TR" smtClean="0"/>
              <a:t>      Etkililiği azaltır</a:t>
            </a:r>
          </a:p>
          <a:p>
            <a:pPr eaLnBrk="1" hangingPunct="1">
              <a:buFontTx/>
              <a:buNone/>
            </a:pPr>
            <a:r>
              <a:rPr lang="tr-TR" smtClean="0"/>
              <a:t>           Motivasyonu düşürür</a:t>
            </a:r>
          </a:p>
          <a:p>
            <a:pPr eaLnBrk="1" hangingPunct="1">
              <a:buFontTx/>
              <a:buNone/>
            </a:pPr>
            <a:r>
              <a:rPr lang="tr-TR" smtClean="0"/>
              <a:t>                 Hata yapma ihtimalini güçlendirir</a:t>
            </a:r>
          </a:p>
          <a:p>
            <a:pPr eaLnBrk="1" hangingPunct="1">
              <a:buFontTx/>
              <a:buNone/>
            </a:pPr>
            <a:r>
              <a:rPr lang="tr-TR" smtClean="0"/>
              <a:t>                      </a:t>
            </a:r>
            <a:endParaRPr lang="tr-TR" smtClean="0">
              <a:solidFill>
                <a:srgbClr val="C00000"/>
              </a:solidFill>
            </a:endParaRPr>
          </a:p>
          <a:p>
            <a:pPr eaLnBrk="1" hangingPunct="1">
              <a:buFontTx/>
              <a:buNone/>
            </a:pPr>
            <a:endParaRPr lang="tr-TR" smtClean="0"/>
          </a:p>
        </p:txBody>
      </p:sp>
      <p:pic>
        <p:nvPicPr>
          <p:cNvPr id="45061" name="Picture 4" descr="STRES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57600"/>
            <a:ext cx="3962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2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46083" name="2 İçerik Yer Tutucusu"/>
          <p:cNvSpPr>
            <a:spLocks noGrp="1"/>
          </p:cNvSpPr>
          <p:nvPr>
            <p:ph idx="4294967295"/>
          </p:nvPr>
        </p:nvSpPr>
        <p:spPr>
          <a:xfrm>
            <a:off x="228600" y="381000"/>
            <a:ext cx="8382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>
                <a:latin typeface="Comic Sans MS" pitchFamily="66" charset="0"/>
              </a:rPr>
              <a:t>     Strese karşı verilen tepkiler uzun bir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>
                <a:latin typeface="Comic Sans MS" pitchFamily="66" charset="0"/>
              </a:rPr>
              <a:t>   zaman dilimi içinde kronik hastalıkların  gelişmesine zemin hazırlar.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u="sng" smtClean="0">
                <a:solidFill>
                  <a:srgbClr val="0000CC"/>
                </a:solidFill>
                <a:latin typeface="Comic Sans MS" pitchFamily="66" charset="0"/>
              </a:rPr>
              <a:t>Bu hastalıklar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>
                <a:latin typeface="Comic Sans MS" pitchFamily="66" charset="0"/>
              </a:rPr>
              <a:t>   -baş ağrısı,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>
                <a:latin typeface="Comic Sans MS" pitchFamily="66" charset="0"/>
              </a:rPr>
              <a:t>   -yüksek tansiyon,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>
                <a:latin typeface="Comic Sans MS" pitchFamily="66" charset="0"/>
              </a:rPr>
              <a:t>   -kalp rahatsızlıkları gibi bedensel     hastalıklar olabildikleri gibi, psikolojik hastalıklar da olabilir. </a:t>
            </a:r>
          </a:p>
          <a:p>
            <a:pPr eaLnBrk="1" hangingPunct="1"/>
            <a:endParaRPr lang="tr-TR" smtClean="0"/>
          </a:p>
        </p:txBody>
      </p:sp>
      <p:pic>
        <p:nvPicPr>
          <p:cNvPr id="4608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676400"/>
            <a:ext cx="1905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Ekran Gösterisi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Slayt 1</vt:lpstr>
      <vt:lpstr>Stres Yönetimi</vt:lpstr>
      <vt:lpstr> Bu gibi durumlarda ortaya çıkan  BEDENSEL BELİRTİLER: </vt:lpstr>
      <vt:lpstr>DUYGUSAL BELİRTİLER</vt:lpstr>
      <vt:lpstr>ZİHİNSEL BELİRTİLER</vt:lpstr>
      <vt:lpstr>Slayt 6</vt:lpstr>
      <vt:lpstr>İyi stres</vt:lpstr>
      <vt:lpstr>Kötü stres</vt:lpstr>
      <vt:lpstr>Slayt 9</vt:lpstr>
      <vt:lpstr>Slayt 10</vt:lpstr>
      <vt:lpstr>Stresimizi yönetmek için neler yapabiliriz?</vt:lpstr>
      <vt:lpstr>Slayt 12</vt:lpstr>
      <vt:lpstr>Slayt 13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rehber</dc:creator>
  <cp:lastModifiedBy>rehber</cp:lastModifiedBy>
  <cp:revision>1</cp:revision>
  <dcterms:created xsi:type="dcterms:W3CDTF">2017-11-20T11:24:43Z</dcterms:created>
  <dcterms:modified xsi:type="dcterms:W3CDTF">2017-11-20T11:25:19Z</dcterms:modified>
</cp:coreProperties>
</file>