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6A04B-8D3E-4285-A65D-07825546B254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EE2AA-6ABD-46B4-BE35-BFD72F6DF33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5325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EB5D5-9C6D-40F9-B30C-21A85561982D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9F0CD-BA8C-4ADA-9C6F-F9CE8FFC867A}" type="datetimeFigureOut">
              <a:rPr lang="tr-TR" smtClean="0"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0B77-3193-4F73-AFDA-83C8AAEB51F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0000CC"/>
                </a:solidFill>
                <a:latin typeface="Comic Sans MS" pitchFamily="66" charset="0"/>
              </a:rPr>
              <a:t>SINAV KAYGISI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NURİ PAZARBAŞI REHBERLİK SERVİSİ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841375"/>
          </a:xfrm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991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smtClean="0">
                <a:latin typeface="Comic Sans MS" pitchFamily="66" charset="0"/>
              </a:rPr>
              <a:t>     Sınav yaklaşıyor ve ben çalışmalarımı yetiştiremeyeceğim… </a:t>
            </a:r>
            <a:r>
              <a:rPr lang="tr-TR" sz="2800" smtClean="0">
                <a:latin typeface="Comic Sans MS" pitchFamily="66" charset="0"/>
                <a:sym typeface="Wingdings" pitchFamily="2" charset="2"/>
              </a:rPr>
              <a:t></a:t>
            </a:r>
            <a:endParaRPr lang="tr-TR" sz="28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tr-TR" sz="10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tr-TR" sz="2800" smtClean="0">
                <a:latin typeface="Comic Sans MS" pitchFamily="66" charset="0"/>
              </a:rPr>
              <a:t>     Önümdeki zamanı kendi yararıma kullanmak benim elimde</a:t>
            </a:r>
          </a:p>
          <a:p>
            <a:pPr eaLnBrk="1" hangingPunct="1">
              <a:buFontTx/>
              <a:buNone/>
            </a:pPr>
            <a:endParaRPr lang="tr-TR" sz="9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tr-TR" sz="9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tr-TR" sz="2800" smtClean="0">
                <a:latin typeface="Comic Sans MS" pitchFamily="66" charset="0"/>
              </a:rPr>
              <a:t>     Çok fazla konu var, hangi birine hazırlanabilirim ki… </a:t>
            </a:r>
            <a:r>
              <a:rPr lang="tr-TR" sz="2800" smtClean="0">
                <a:latin typeface="Comic Sans MS" pitchFamily="66" charset="0"/>
                <a:sym typeface="Wingdings" pitchFamily="2" charset="2"/>
              </a:rPr>
              <a:t></a:t>
            </a:r>
            <a:endParaRPr lang="tr-TR" sz="28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tr-TR" sz="9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Comic Sans MS" pitchFamily="66" charset="0"/>
              </a:rPr>
              <a:t>     Tüm kaynakları çalışamasam bile , önemli bölümlere öncelik vererek sınava hazırlanabilirim, hiç olmazsa bu bölümlerden puan kazanırım.</a:t>
            </a:r>
          </a:p>
          <a:p>
            <a:pPr eaLnBrk="1" hangingPunct="1">
              <a:buFontTx/>
              <a:buNone/>
            </a:pPr>
            <a:endParaRPr lang="tr-TR" sz="28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tr-TR" sz="2800" smtClean="0">
              <a:latin typeface="Comic Sans MS" pitchFamily="66" charset="0"/>
            </a:endParaRPr>
          </a:p>
          <a:p>
            <a:pPr eaLnBrk="1" hangingPunct="1"/>
            <a:endParaRPr lang="tr-TR" sz="2800" smtClean="0">
              <a:latin typeface="Comic Sans MS" pitchFamily="66" charset="0"/>
            </a:endParaRP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228600" y="457200"/>
            <a:ext cx="381000" cy="609600"/>
          </a:xfrm>
          <a:prstGeom prst="irregularSeal1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>
            <a:off x="228600" y="1600200"/>
            <a:ext cx="3810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750" name="AutoShape 7"/>
          <p:cNvSpPr>
            <a:spLocks noChangeArrowheads="1"/>
          </p:cNvSpPr>
          <p:nvPr/>
        </p:nvSpPr>
        <p:spPr bwMode="auto">
          <a:xfrm>
            <a:off x="228600" y="2743200"/>
            <a:ext cx="381000" cy="609600"/>
          </a:xfrm>
          <a:prstGeom prst="irregularSeal1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1751" name="AutoShape 8"/>
          <p:cNvSpPr>
            <a:spLocks noChangeArrowheads="1"/>
          </p:cNvSpPr>
          <p:nvPr/>
        </p:nvSpPr>
        <p:spPr bwMode="auto">
          <a:xfrm>
            <a:off x="228600" y="3810000"/>
            <a:ext cx="3810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2895600" cy="476250"/>
          </a:xfrm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382000" cy="1782763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FF0000"/>
                </a:solidFill>
                <a:latin typeface="Comic Sans MS" pitchFamily="66" charset="0"/>
              </a:rPr>
              <a:t>SINAV KAYGISIYLA BAŞETMEK İÇİN YAPILABİLECEKLER</a:t>
            </a:r>
            <a:r>
              <a:rPr lang="tr-TR" sz="3200" smtClean="0">
                <a:latin typeface="Comic Sans MS" pitchFamily="66" charset="0"/>
              </a:rPr>
              <a:t/>
            </a:r>
            <a:br>
              <a:rPr lang="tr-TR" sz="3200" smtClean="0">
                <a:latin typeface="Comic Sans MS" pitchFamily="66" charset="0"/>
              </a:rPr>
            </a:br>
            <a:r>
              <a:rPr lang="tr-TR" sz="3600" smtClean="0"/>
              <a:t> 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" y="1447800"/>
            <a:ext cx="8763000" cy="5029200"/>
          </a:xfrm>
        </p:spPr>
        <p:txBody>
          <a:bodyPr/>
          <a:lstStyle/>
          <a:p>
            <a:pPr algn="ctr" eaLnBrk="1" hangingPunct="1">
              <a:buClr>
                <a:srgbClr val="4471A6"/>
              </a:buClr>
              <a:buFontTx/>
              <a:buNone/>
            </a:pPr>
            <a:r>
              <a:rPr lang="tr-TR" smtClean="0">
                <a:solidFill>
                  <a:srgbClr val="4A452A"/>
                </a:solidFill>
                <a:latin typeface="Comic Sans MS" pitchFamily="66" charset="0"/>
              </a:rPr>
              <a:t>    </a:t>
            </a:r>
            <a:r>
              <a:rPr lang="tr-TR" sz="2400" b="1" smtClean="0">
                <a:solidFill>
                  <a:srgbClr val="0000FF"/>
                </a:solidFill>
                <a:latin typeface="Comic Sans MS" pitchFamily="66" charset="0"/>
              </a:rPr>
              <a:t>SINAVLARDAN ÖNCE</a:t>
            </a:r>
            <a:endParaRPr lang="tr-TR" sz="240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buClr>
                <a:srgbClr val="4471A6"/>
              </a:buClr>
              <a:buFont typeface="Wingdings" pitchFamily="2" charset="2"/>
              <a:buNone/>
            </a:pPr>
            <a:r>
              <a:rPr lang="tr-TR" sz="2400" smtClean="0">
                <a:latin typeface="Comic Sans MS" pitchFamily="66" charset="0"/>
              </a:rPr>
              <a:t>       -Çalışma alışkanlıklarınızı ve sınava ilişkin tutumlarınızı gözden  geçirerek yeni bir zihinsel yapılanma yaratmaya çalışın ,</a:t>
            </a:r>
          </a:p>
          <a:p>
            <a:pPr eaLnBrk="1" hangingPunct="1">
              <a:buClr>
                <a:srgbClr val="4471A6"/>
              </a:buClr>
              <a:buFont typeface="Wingdings" pitchFamily="2" charset="2"/>
              <a:buNone/>
            </a:pPr>
            <a:r>
              <a:rPr lang="tr-TR" sz="2400" smtClean="0">
                <a:latin typeface="Comic Sans MS" pitchFamily="66" charset="0"/>
              </a:rPr>
              <a:t>       -Zamanı iyi kullanmayı öğrenin ,</a:t>
            </a:r>
          </a:p>
          <a:p>
            <a:pPr eaLnBrk="1" hangingPunct="1">
              <a:buClr>
                <a:srgbClr val="4471A6"/>
              </a:buClr>
              <a:buFont typeface="Wingdings" pitchFamily="2" charset="2"/>
              <a:buNone/>
            </a:pPr>
            <a:r>
              <a:rPr lang="tr-TR" sz="2400" smtClean="0">
                <a:latin typeface="Comic Sans MS" pitchFamily="66" charset="0"/>
              </a:rPr>
              <a:t>       -Kendinizi rahat hissederseniz sınavlarda panik yaşamazsınız </a:t>
            </a:r>
          </a:p>
          <a:p>
            <a:pPr eaLnBrk="1" hangingPunct="1">
              <a:buClr>
                <a:srgbClr val="4471A6"/>
              </a:buClr>
              <a:buFont typeface="Wingdings" pitchFamily="2" charset="2"/>
              <a:buNone/>
            </a:pPr>
            <a:r>
              <a:rPr lang="tr-TR" sz="2400" smtClean="0">
                <a:latin typeface="Comic Sans MS" pitchFamily="66" charset="0"/>
              </a:rPr>
              <a:t>       -Beslenmenize ve uykunuza dikkat edin ,</a:t>
            </a:r>
          </a:p>
          <a:p>
            <a:pPr eaLnBrk="1" hangingPunct="1">
              <a:buClr>
                <a:srgbClr val="4471A6"/>
              </a:buClr>
              <a:buFont typeface="Wingdings" pitchFamily="2" charset="2"/>
              <a:buNone/>
            </a:pPr>
            <a:r>
              <a:rPr lang="tr-TR" sz="2400" smtClean="0">
                <a:latin typeface="Comic Sans MS" pitchFamily="66" charset="0"/>
              </a:rPr>
              <a:t>       -Sınava hazırlanma çalışmalarınızı son güne/geceye bırakmayın.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7" name="5 Slayt Numarası Yer Tutucusu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051D5E78-F103-4230-BF32-46EC4CB7C4AD}" type="slidenum">
              <a:rPr lang="tr-TR" altLang="en-US" sz="1200">
                <a:latin typeface="+mj-lt"/>
                <a:cs typeface="+mn-cs"/>
              </a:rPr>
              <a:pPr algn="r" eaLnBrk="1" hangingPunct="1">
                <a:defRPr/>
              </a:pPr>
              <a:t>12</a:t>
            </a:fld>
            <a:endParaRPr lang="tr-TR" altLang="en-US" sz="1200">
              <a:latin typeface="+mj-lt"/>
              <a:cs typeface="+mn-cs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686800" cy="5105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Tx/>
              <a:buNone/>
            </a:pPr>
            <a:endParaRPr lang="tr-TR" sz="800" smtClean="0"/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tr-TR" sz="3100" smtClean="0"/>
              <a:t>     -</a:t>
            </a:r>
            <a:r>
              <a:rPr lang="tr-TR" sz="2800" smtClean="0">
                <a:latin typeface="Comic Sans MS" pitchFamily="66" charset="0"/>
              </a:rPr>
              <a:t>Sınav sizin için ölüm kalım meselesi değil bir</a:t>
            </a:r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</a:t>
            </a:r>
            <a:r>
              <a:rPr lang="tr-TR" sz="2800" smtClean="0">
                <a:latin typeface="Comic Sans MS" pitchFamily="66" charset="0"/>
              </a:rPr>
              <a:t>HAZIRLIK SÜRESİNCE  zihninizde geçmişteki</a:t>
            </a:r>
            <a:endParaRPr lang="tr-TR" sz="2800" smtClean="0"/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</a:t>
            </a:r>
            <a:r>
              <a:rPr lang="tr-TR" sz="2800" smtClean="0">
                <a:latin typeface="Comic Sans MS" pitchFamily="66" charset="0"/>
              </a:rPr>
              <a:t>başarısızlıklarınız değil </a:t>
            </a:r>
            <a:r>
              <a:rPr lang="tr-TR" sz="2800" smtClean="0">
                <a:solidFill>
                  <a:srgbClr val="0000FF"/>
                </a:solidFill>
                <a:latin typeface="Comic Sans MS" pitchFamily="66" charset="0"/>
              </a:rPr>
              <a:t>başarılarınıza odaklanın.</a:t>
            </a:r>
          </a:p>
          <a:p>
            <a:pPr marL="571500" indent="-571500" eaLnBrk="1" hangingPunct="1">
              <a:lnSpc>
                <a:spcPct val="90000"/>
              </a:lnSpc>
            </a:pPr>
            <a:endParaRPr lang="tr-TR" sz="90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    -</a:t>
            </a:r>
            <a:r>
              <a:rPr lang="tr-TR" sz="2800" smtClean="0">
                <a:latin typeface="Comic Sans MS" pitchFamily="66" charset="0"/>
              </a:rPr>
              <a:t>Kendilik değerinizi düşürmeyin..</a:t>
            </a:r>
            <a:endParaRPr lang="tr-TR" sz="2800" smtClean="0"/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endParaRPr lang="tr-TR" sz="900" smtClean="0"/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    -</a:t>
            </a:r>
            <a:r>
              <a:rPr lang="tr-TR" sz="2800" smtClean="0">
                <a:latin typeface="Comic Sans MS" pitchFamily="66" charset="0"/>
              </a:rPr>
              <a:t>Geçmişte başarısız olduğunuz durumları değerlendirin ve </a:t>
            </a:r>
            <a:r>
              <a:rPr lang="tr-TR" sz="2800" smtClean="0">
                <a:solidFill>
                  <a:srgbClr val="0000FF"/>
                </a:solidFill>
                <a:latin typeface="Comic Sans MS" pitchFamily="66" charset="0"/>
              </a:rPr>
              <a:t>tecrübe </a:t>
            </a:r>
            <a:r>
              <a:rPr lang="tr-TR" sz="2800" smtClean="0">
                <a:latin typeface="Comic Sans MS" pitchFamily="66" charset="0"/>
              </a:rPr>
              <a:t> edinin.</a:t>
            </a:r>
          </a:p>
          <a:p>
            <a:pPr marL="571500" indent="-571500" eaLnBrk="1" hangingPunct="1">
              <a:lnSpc>
                <a:spcPct val="90000"/>
              </a:lnSpc>
            </a:pPr>
            <a:endParaRPr lang="tr-TR" sz="900" smtClean="0">
              <a:latin typeface="Comic Sans MS" pitchFamily="66" charset="0"/>
            </a:endParaRPr>
          </a:p>
          <a:p>
            <a:pPr marL="571500" indent="-571500"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    -</a:t>
            </a:r>
            <a:r>
              <a:rPr lang="tr-TR" sz="2800" smtClean="0">
                <a:latin typeface="Comic Sans MS" pitchFamily="66" charset="0"/>
              </a:rPr>
              <a:t>Sınav;çalışmış olduğunuz bilgilerin</a:t>
            </a:r>
            <a:r>
              <a:rPr lang="tr-TR" sz="2800" smtClean="0"/>
              <a:t> </a:t>
            </a:r>
            <a:r>
              <a:rPr lang="tr-TR" sz="2800" smtClean="0">
                <a:latin typeface="Comic Sans MS" pitchFamily="66" charset="0"/>
              </a:rPr>
              <a:t>değerlendirilmesidir.</a:t>
            </a:r>
            <a:r>
              <a:rPr lang="tr-TR" sz="2800" smtClean="0"/>
              <a:t> </a:t>
            </a:r>
            <a:r>
              <a:rPr lang="tr-TR" sz="2800" smtClean="0">
                <a:latin typeface="Comic Sans MS" pitchFamily="66" charset="0"/>
              </a:rPr>
              <a:t>Sınav </a:t>
            </a:r>
            <a:r>
              <a:rPr lang="tr-TR" sz="2800" smtClean="0">
                <a:solidFill>
                  <a:srgbClr val="0000FF"/>
                </a:solidFill>
                <a:latin typeface="Comic Sans MS" pitchFamily="66" charset="0"/>
              </a:rPr>
              <a:t>kişiliğin </a:t>
            </a:r>
            <a:r>
              <a:rPr lang="tr-TR" sz="2800" smtClean="0">
                <a:latin typeface="Comic Sans MS" pitchFamily="66" charset="0"/>
              </a:rPr>
              <a:t>değerlendirilmesi değildir</a:t>
            </a:r>
          </a:p>
        </p:txBody>
      </p:sp>
      <p:pic>
        <p:nvPicPr>
          <p:cNvPr id="33797" name="Picture 8" descr="thumb9938YZ4679OL0A2R90J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895600"/>
            <a:ext cx="2590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6" name="5 Slayt Numarası Yer Tutucusu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09EFB55C-1930-464A-AC0D-55C3FE731D47}" type="slidenum">
              <a:rPr lang="tr-TR" altLang="en-US" sz="1200">
                <a:latin typeface="+mj-lt"/>
                <a:cs typeface="+mn-cs"/>
              </a:rPr>
              <a:pPr algn="r" eaLnBrk="1" hangingPunct="1">
                <a:defRPr/>
              </a:pPr>
              <a:t>13</a:t>
            </a:fld>
            <a:endParaRPr lang="tr-TR" altLang="en-US" sz="1200">
              <a:latin typeface="+mj-lt"/>
              <a:cs typeface="+mn-cs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533400"/>
            <a:ext cx="8839200" cy="5638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tr-TR" sz="2100" b="1" smtClean="0">
                <a:solidFill>
                  <a:srgbClr val="0000FF"/>
                </a:solidFill>
                <a:latin typeface="Comic Sans MS" pitchFamily="66" charset="0"/>
              </a:rPr>
              <a:t>SINAV SÜRESİNCE..</a:t>
            </a:r>
            <a:endParaRPr lang="tr-TR" sz="2400" b="1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-Yönergeyi dikkatle okuyun ve sorulara göz gezdirin.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- Bir bölüme başlamadan önce o bölümü hızla gözden geçirin.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-Bir soruda belli bir süre geçmesine rağmen çözüme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ulaşamıyorsanız soruyu bırakın.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- Herhangi bir soruyu karmaşık göründüğü için atlamayın.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-Yanınızda mutlaka bir saat bulundurun.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- Zihninizin dağılmasını önleyin.Programlı bir şekilde dinlenin.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-Geçen zamanla aşırı ilgilenmeyin.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-Sorulan soruya cevap olamayacak seçenekleri eleyin.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- Tahmin etmeniz gerekirse hızlı tahminde bulunun ve fikrinizi değiştirmeyin.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-Cevaplarınızı doğru kodlayın.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612775"/>
          </a:xfrm>
          <a:noFill/>
        </p:spPr>
        <p:txBody>
          <a:bodyPr/>
          <a:lstStyle/>
          <a:p>
            <a:endParaRPr lang="tr-T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2296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-İyi olduğunuz alandan başlamanız sizi motive eder</a:t>
            </a:r>
          </a:p>
          <a:p>
            <a:pPr eaLnBrk="1" hangingPunct="1">
              <a:buFontTx/>
              <a:buNone/>
            </a:pPr>
            <a:r>
              <a:rPr lang="tr-TR" sz="2400" smtClean="0">
                <a:latin typeface="Comic Sans MS" pitchFamily="66" charset="0"/>
              </a:rPr>
              <a:t>   -Dikkatinizin dağılması ve konsantrasyonunuzun bozulması yeniden kaygılanmanıza neden olur.</a:t>
            </a:r>
          </a:p>
          <a:p>
            <a:pPr eaLnBrk="1" hangingPunct="1"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-Kaygınıza teslim olmayın ve bu durumla baş edebileceğinizi unutmayın.</a:t>
            </a:r>
          </a:p>
        </p:txBody>
      </p:sp>
      <p:pic>
        <p:nvPicPr>
          <p:cNvPr id="35844" name="Picture 4" descr="ders-calism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19400"/>
            <a:ext cx="769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841375"/>
          </a:xfrm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mtClean="0"/>
              <a:t> “</a:t>
            </a:r>
            <a:r>
              <a:rPr lang="tr-TR" b="1" smtClean="0"/>
              <a:t>Eğer fırtına çıkınca yolcular gemiyi terk etmiş olsalardı, kimse okyanusu geçemezdi.” </a:t>
            </a:r>
            <a:endParaRPr lang="tr-TR" smtClean="0"/>
          </a:p>
          <a:p>
            <a:pPr eaLnBrk="1" hangingPunct="1">
              <a:buFontTx/>
              <a:buNone/>
            </a:pPr>
            <a:r>
              <a:rPr lang="tr-TR" sz="2000" smtClean="0"/>
              <a:t>                                                                     Charles F. Kettering</a:t>
            </a:r>
          </a:p>
          <a:p>
            <a:pPr eaLnBrk="1" hangingPunct="1">
              <a:buFontTx/>
              <a:buNone/>
            </a:pPr>
            <a:endParaRPr lang="tr-TR" sz="2000" smtClean="0"/>
          </a:p>
          <a:p>
            <a:pPr eaLnBrk="1" hangingPunct="1">
              <a:buFontTx/>
              <a:buNone/>
            </a:pPr>
            <a:endParaRPr lang="tr-TR" sz="2000" smtClean="0"/>
          </a:p>
          <a:p>
            <a:pPr eaLnBrk="1" hangingPunct="1">
              <a:buFontTx/>
              <a:buNone/>
            </a:pPr>
            <a:endParaRPr lang="tr-TR" sz="2000" smtClean="0"/>
          </a:p>
          <a:p>
            <a:pPr eaLnBrk="1" hangingPunct="1">
              <a:buFontTx/>
              <a:buNone/>
            </a:pPr>
            <a:endParaRPr lang="tr-TR" sz="2000" smtClean="0"/>
          </a:p>
          <a:p>
            <a:pPr eaLnBrk="1" hangingPunct="1">
              <a:buFontTx/>
              <a:buNone/>
            </a:pPr>
            <a:r>
              <a:rPr lang="tr-TR" sz="3400" smtClean="0"/>
              <a:t>   </a:t>
            </a:r>
            <a:r>
              <a:rPr lang="tr-TR" sz="3400" smtClean="0">
                <a:solidFill>
                  <a:srgbClr val="FF0066"/>
                </a:solidFill>
                <a:latin typeface="Comic Sans MS" pitchFamily="66" charset="0"/>
              </a:rPr>
              <a:t>Özetle;</a:t>
            </a:r>
            <a:r>
              <a:rPr lang="tr-TR" sz="3400" smtClean="0">
                <a:latin typeface="Comic Sans MS" pitchFamily="66" charset="0"/>
              </a:rPr>
              <a:t> başarıya ulaşmak için başarısızlık korkusunun, yani sınav kaygısının aşılması gerekmektedir.</a:t>
            </a:r>
          </a:p>
          <a:p>
            <a:pPr eaLnBrk="1" hangingPunct="1">
              <a:buFontTx/>
              <a:buNone/>
            </a:pPr>
            <a:endParaRPr lang="tr-TR" sz="3400" smtClean="0">
              <a:latin typeface="Comic Sans MS" pitchFamily="66" charset="0"/>
            </a:endParaRPr>
          </a:p>
        </p:txBody>
      </p:sp>
      <p:pic>
        <p:nvPicPr>
          <p:cNvPr id="36868" name="Picture 3" descr="ICAXILA87CAAPD4GRCAJS8HM5CAPQ93NQCAWBWRYSCA4AZQL9CAQ1IUMWCAMWVXJZCAGWEZ5JCACGSTTDCA7RKVCCCA9ZG5S4CAMTEACOCADFS939CAOQM37ACATJM7D0CAA0UHW3CAJMHC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21336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765175"/>
          </a:xfrm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51203" name="1 İçerik Yer Tutucusu"/>
          <p:cNvSpPr>
            <a:spLocks noGrp="1"/>
          </p:cNvSpPr>
          <p:nvPr>
            <p:ph idx="4294967295"/>
          </p:nvPr>
        </p:nvSpPr>
        <p:spPr>
          <a:xfrm>
            <a:off x="152400" y="404813"/>
            <a:ext cx="8763000" cy="5691187"/>
          </a:xfrm>
        </p:spPr>
        <p:txBody>
          <a:bodyPr/>
          <a:lstStyle/>
          <a:p>
            <a:pPr marL="273050" indent="-273050" algn="ctr" eaLnBrk="1" hangingPunct="1">
              <a:buFontTx/>
              <a:buNone/>
            </a:pPr>
            <a:endParaRPr lang="tr-TR" sz="4000" smtClean="0"/>
          </a:p>
          <a:p>
            <a:pPr marL="273050" indent="-273050" algn="ctr" eaLnBrk="1" hangingPunct="1">
              <a:buFontTx/>
              <a:buNone/>
            </a:pPr>
            <a:endParaRPr lang="tr-TR" sz="4800" b="1" smtClean="0">
              <a:latin typeface="Comic Sans MS" pitchFamily="66" charset="0"/>
            </a:endParaRPr>
          </a:p>
          <a:p>
            <a:pPr marL="273050" indent="-273050" algn="ctr" eaLnBrk="1" hangingPunct="1">
              <a:buFontTx/>
              <a:buNone/>
            </a:pPr>
            <a:endParaRPr lang="tr-TR" sz="4800" b="1" smtClean="0">
              <a:latin typeface="Comic Sans MS" pitchFamily="66" charset="0"/>
            </a:endParaRPr>
          </a:p>
          <a:p>
            <a:pPr marL="273050" indent="-273050" algn="ctr" eaLnBrk="1" hangingPunct="1">
              <a:buFontTx/>
              <a:buNone/>
            </a:pPr>
            <a:r>
              <a:rPr lang="tr-TR" sz="4800" b="1" smtClean="0">
                <a:latin typeface="Comic Sans MS" pitchFamily="66" charset="0"/>
              </a:rPr>
              <a:t>DİNLEDİĞİNİZ İÇİN TEŞEKKÜRLER</a:t>
            </a:r>
          </a:p>
          <a:p>
            <a:pPr marL="273050" indent="-273050" algn="ctr" eaLnBrk="1" hangingPunct="1">
              <a:buFontTx/>
              <a:buNone/>
            </a:pPr>
            <a:endParaRPr lang="tr-TR" u="sng" smtClean="0">
              <a:latin typeface="Comic Sans MS" pitchFamily="66" charset="0"/>
            </a:endParaRPr>
          </a:p>
        </p:txBody>
      </p:sp>
      <p:sp>
        <p:nvSpPr>
          <p:cNvPr id="51204" name="3 Slayt Numarası Yer Tutucusu"/>
          <p:cNvSpPr txBox="1">
            <a:spLocks noGrp="1"/>
          </p:cNvSpPr>
          <p:nvPr/>
        </p:nvSpPr>
        <p:spPr bwMode="auto">
          <a:xfrm>
            <a:off x="8410575" y="61817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/>
            <a:fld id="{0C575310-3431-47B9-A984-B3CD4FA871EF}" type="slidenum">
              <a:rPr lang="tr-TR" sz="1600">
                <a:solidFill>
                  <a:schemeClr val="tx2"/>
                </a:solidFill>
              </a:rPr>
              <a:pPr algn="ctr" eaLnBrk="1" hangingPunct="1"/>
              <a:t>16</a:t>
            </a:fld>
            <a:endParaRPr lang="tr-TR" sz="1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6000" b="1" smtClean="0">
                <a:solidFill>
                  <a:srgbClr val="4C06FA"/>
                </a:solidFill>
                <a:latin typeface="Comic Sans MS" pitchFamily="66" charset="0"/>
              </a:rPr>
              <a:t>SINAV KAYGISI</a:t>
            </a:r>
          </a:p>
        </p:txBody>
      </p:sp>
      <p:pic>
        <p:nvPicPr>
          <p:cNvPr id="23555" name="Picture 4" descr="sinav_kaygisi_ve_dusunsel_tedavi_yontemleri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A2912DBB-5D05-40F1-83D8-CA1106ED5F8B}" type="slidenum">
              <a:rPr lang="tr-TR" altLang="en-US" sz="1200">
                <a:latin typeface="+mj-lt"/>
                <a:cs typeface="+mn-cs"/>
              </a:rPr>
              <a:pPr algn="r" eaLnBrk="1" hangingPunct="1">
                <a:defRPr/>
              </a:pPr>
              <a:t>3</a:t>
            </a:fld>
            <a:endParaRPr lang="tr-TR" altLang="en-US" sz="1200">
              <a:latin typeface="+mj-lt"/>
              <a:cs typeface="+mn-cs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71800"/>
            <a:ext cx="8839200" cy="34639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sz="3400" smtClean="0">
                <a:latin typeface="Comic Sans MS" pitchFamily="66" charset="0"/>
                <a:cs typeface="Times New Roman" pitchFamily="18" charset="0"/>
              </a:rPr>
              <a:t>          Sınav öncesinde öğrenilen bilginin, sınav sırasında etkili bir biçimde kullanılmasına engel olan ve başarının düşmesine yol açan yoğun kaygıya </a:t>
            </a:r>
            <a:r>
              <a:rPr lang="tr-TR" sz="36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sınav kaygısı</a:t>
            </a:r>
            <a:r>
              <a:rPr lang="tr-TR" sz="3400" smtClean="0">
                <a:latin typeface="Comic Sans MS" pitchFamily="66" charset="0"/>
                <a:cs typeface="Times New Roman" pitchFamily="18" charset="0"/>
              </a:rPr>
              <a:t> denir. </a:t>
            </a:r>
            <a:endParaRPr lang="tr-TR" sz="3400" smtClean="0">
              <a:latin typeface="Comic Sans MS" pitchFamily="66" charset="0"/>
            </a:endParaRPr>
          </a:p>
        </p:txBody>
      </p:sp>
      <p:pic>
        <p:nvPicPr>
          <p:cNvPr id="24580" name="Picture 7" descr="kayg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09705850-26D4-4C3F-82F0-65D472B1A332}" type="slidenum">
              <a:rPr lang="tr-TR" altLang="en-US" sz="1200">
                <a:latin typeface="+mj-lt"/>
                <a:cs typeface="+mn-cs"/>
              </a:rPr>
              <a:pPr algn="r" eaLnBrk="1" hangingPunct="1">
                <a:defRPr/>
              </a:pPr>
              <a:t>4</a:t>
            </a:fld>
            <a:endParaRPr lang="tr-TR" altLang="en-US" sz="1200">
              <a:latin typeface="+mj-lt"/>
              <a:cs typeface="+mn-cs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52400" y="2133600"/>
            <a:ext cx="8763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sz="3000" b="1">
                <a:solidFill>
                  <a:srgbClr val="0000FF"/>
                </a:solidFill>
              </a:rPr>
              <a:t>PEKİ BEN KAYGI YAŞIYOR MUYUM?</a:t>
            </a:r>
          </a:p>
          <a:p>
            <a:pPr eaLnBrk="1" hangingPunct="1"/>
            <a:r>
              <a:rPr lang="tr-TR" sz="3000">
                <a:latin typeface="Copperplate Gothic Light" pitchFamily="34" charset="0"/>
              </a:rPr>
              <a:t>Eğer sınav öncesinde ve sırasında bir boşluk yaşıyor, tüm bildiklerinizi unuttuğunuzu</a:t>
            </a:r>
            <a:r>
              <a:rPr lang="tr-TR" sz="3000"/>
              <a:t> </a:t>
            </a:r>
            <a:r>
              <a:rPr lang="tr-TR" sz="3000">
                <a:latin typeface="Copperplate Gothic Light" pitchFamily="34" charset="0"/>
              </a:rPr>
              <a:t>zannediyor,kendinizde bazı fiziksel ve ruhsal  rahatsızlıklar hissediyor, ve bu nedenle sınavlardaki başarınız düşüyorsa,</a:t>
            </a:r>
          </a:p>
          <a:p>
            <a:pPr eaLnBrk="1" hangingPunct="1"/>
            <a:r>
              <a:rPr lang="tr-TR" sz="3000">
                <a:solidFill>
                  <a:srgbClr val="4C06FA"/>
                </a:solidFill>
                <a:latin typeface="Copperplate Gothic Light" pitchFamily="34" charset="0"/>
              </a:rPr>
              <a:t>		SINAV KAYGINIZ VAR   </a:t>
            </a:r>
            <a:r>
              <a:rPr lang="tr-TR" sz="2400">
                <a:latin typeface="Copperplate Gothic Light" pitchFamily="34" charset="0"/>
              </a:rPr>
              <a:t>demektir</a:t>
            </a:r>
          </a:p>
        </p:txBody>
      </p:sp>
      <p:pic>
        <p:nvPicPr>
          <p:cNvPr id="25604" name="Picture 6" descr="examstres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8600"/>
            <a:ext cx="25908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pPr algn="l" eaLnBrk="1" hangingPunct="1"/>
            <a:r>
              <a:rPr lang="tr-TR" u="sng" smtClean="0">
                <a:solidFill>
                  <a:srgbClr val="FF0000"/>
                </a:solidFill>
                <a:latin typeface="Comic Sans MS" pitchFamily="66" charset="0"/>
              </a:rPr>
              <a:t>Ya kazanamazsam</a:t>
            </a:r>
            <a:r>
              <a:rPr lang="tr-TR" smtClean="0">
                <a:solidFill>
                  <a:srgbClr val="FF0000"/>
                </a:solidFill>
                <a:latin typeface="Comic Sans MS" pitchFamily="66" charset="0"/>
              </a:rPr>
              <a:t> !!!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30350"/>
            <a:ext cx="8229600" cy="5327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b="1" smtClean="0"/>
              <a:t>“Yapabileceğinize de inansanız,   yapamayacağınıza da inansanız haklı çıkarsınız.” </a:t>
            </a:r>
            <a:r>
              <a:rPr lang="tr-TR" smtClean="0"/>
              <a:t> </a:t>
            </a:r>
            <a:r>
              <a:rPr lang="tr-TR" u="sng" smtClean="0"/>
              <a:t>Henry Ford 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mtClean="0"/>
              <a:t>       Sınavlar yaklaştıkça hemen hemen bütün öğrencilerimizin zihnini kurcalayan, uykularını kaçıran, moralini bozan, çalışmalarını aksatan, kabuslara neden olan bir kaygı ortaya çıkar: </a:t>
            </a:r>
            <a:r>
              <a:rPr lang="tr-TR" smtClean="0">
                <a:solidFill>
                  <a:srgbClr val="FF0000"/>
                </a:solidFill>
              </a:rPr>
              <a:t>“Ya kazanamazsam?”</a:t>
            </a:r>
          </a:p>
        </p:txBody>
      </p:sp>
      <p:pic>
        <p:nvPicPr>
          <p:cNvPr id="26628" name="Picture 4" descr="strest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200400" y="6321425"/>
            <a:ext cx="2895600" cy="476250"/>
          </a:xfrm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6" name="3 Slayt Numarası Yer Tutucusu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874A0716-2D12-4C98-8651-823FA63BC9AB}" type="slidenum">
              <a:rPr lang="tr-TR" altLang="en-US" sz="1200">
                <a:latin typeface="+mj-lt"/>
                <a:cs typeface="+mn-cs"/>
              </a:rPr>
              <a:pPr algn="r" eaLnBrk="1" hangingPunct="1">
                <a:defRPr/>
              </a:pPr>
              <a:t>6</a:t>
            </a:fld>
            <a:endParaRPr lang="tr-TR" altLang="en-US" sz="1200">
              <a:latin typeface="+mj-lt"/>
              <a:cs typeface="+mn-cs"/>
            </a:endParaRPr>
          </a:p>
        </p:txBody>
      </p:sp>
      <p:sp>
        <p:nvSpPr>
          <p:cNvPr id="27652" name="Rectangle 1027"/>
          <p:cNvSpPr>
            <a:spLocks noChangeArrowheads="1"/>
          </p:cNvSpPr>
          <p:nvPr/>
        </p:nvSpPr>
        <p:spPr bwMode="auto">
          <a:xfrm>
            <a:off x="304800" y="304800"/>
            <a:ext cx="8686800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tr-TR" sz="3200" b="1">
                <a:solidFill>
                  <a:srgbClr val="A50021"/>
                </a:solidFill>
                <a:latin typeface="Comic Sans MS" pitchFamily="66" charset="0"/>
              </a:rPr>
              <a:t>SINAV KAYGISININ NEDENLERİ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tr-TR" sz="1200" b="1">
              <a:solidFill>
                <a:srgbClr val="A50021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ÖZGÜVEN EKSİKLİĞİ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ANNE BABA VE ÖĞRETMEN DAVRANIŞLARI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GEÇMİŞ YAŞANTILAR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ZAMAN YÖNETİMİ KONUSUNDAKİ EKSİKLİKLER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OLUMSUZ DERS ÇALIŞMA ALIŞKANLIKLARI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SINAVA YÜKLENİLEN ANLAM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GÖREV VE SORUMLULUKLARI ERTELEME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YÜKSEK BEKLENTİ DÜZEYİ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BAŞARISIZ OLMA VE DEĞERLENDİRİLME KORKUSU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tr-TR" sz="2400" b="1">
                <a:latin typeface="Comic Sans MS" pitchFamily="66" charset="0"/>
              </a:rPr>
              <a:t>OLUMSUZ KENDİLİK ALGILARI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6" name="5 Slayt Numarası Yer Tutucusu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6A3C2F98-8902-408D-BE7E-A710BC74ADEA}" type="slidenum">
              <a:rPr lang="tr-TR" altLang="en-US" sz="1200">
                <a:latin typeface="+mj-lt"/>
                <a:cs typeface="+mn-cs"/>
              </a:rPr>
              <a:pPr algn="r" eaLnBrk="1" hangingPunct="1">
                <a:defRPr/>
              </a:pPr>
              <a:t>7</a:t>
            </a:fld>
            <a:endParaRPr lang="tr-TR" altLang="en-US" sz="1200">
              <a:latin typeface="+mj-lt"/>
              <a:cs typeface="+mn-cs"/>
            </a:endParaRPr>
          </a:p>
        </p:txBody>
      </p:sp>
      <p:sp>
        <p:nvSpPr>
          <p:cNvPr id="28676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0"/>
            <a:ext cx="8458200" cy="601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r-TR" sz="3000" b="1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sz="3000" b="1" smtClean="0">
                <a:solidFill>
                  <a:srgbClr val="0000FF"/>
                </a:solidFill>
                <a:latin typeface="Comic Sans MS" pitchFamily="66" charset="0"/>
              </a:rPr>
              <a:t>KAYGININ BELİRTİLERİ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r-TR" sz="2600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KAN BASINCI, KALP ATIŞI, SOLUNUM SAYISI ARTAR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MİDE VE BARSAK HAREKETLERİ HIZLANIR.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TÜKÜRÜK SALGISI AZALIR.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AĞIZ KURUR.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KAN ŞEKERİ YÜKSELİR.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GÖZBEBEKLERİ GENİŞLER.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KASLARIN(VÜCUT,KOL,BACAK) KASILMASI ARTAR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TİTREME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AVUÇ İÇİ TERLEMESİ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BAŞ AĞRILARI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BAŞ DÖNMESİ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tr-TR" sz="2400" smtClean="0">
                <a:latin typeface="Comic Sans MS" pitchFamily="66" charset="0"/>
              </a:rPr>
              <a:t>YÜZDE KIZARMA</a:t>
            </a:r>
          </a:p>
        </p:txBody>
      </p:sp>
      <p:pic>
        <p:nvPicPr>
          <p:cNvPr id="28677" name="Picture 7" descr="UCAA80CVKCAVXQSI1CAWBJSAZCAYES19KCARFESE9CAGVZE97CAQJZ4UWCAEE8VQ9CAN58CY7CAWVXETGCA1RJBZTCA9YVXXTCA0CZASHCATRJH2SCAIR0J9TCAHGRN9WCA2R2FPCCA2NMIB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10000"/>
            <a:ext cx="4191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6" name="5 Slayt Numarası Yer Tutucusu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764BB622-D2A8-4A0C-A5A8-915DFA4FEC0A}" type="slidenum">
              <a:rPr lang="tr-TR" altLang="en-US" sz="1200">
                <a:latin typeface="+mj-lt"/>
                <a:cs typeface="+mn-cs"/>
              </a:rPr>
              <a:pPr algn="r" eaLnBrk="1" hangingPunct="1">
                <a:defRPr/>
              </a:pPr>
              <a:t>8</a:t>
            </a:fld>
            <a:endParaRPr lang="tr-TR" altLang="en-US" sz="1200">
              <a:latin typeface="+mj-lt"/>
              <a:cs typeface="+mn-cs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228600"/>
            <a:ext cx="8596313" cy="609600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tr-TR" sz="3000" b="1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tr-TR" u="sng" smtClean="0">
                <a:solidFill>
                  <a:srgbClr val="0000FF"/>
                </a:solidFill>
                <a:latin typeface="Comic Sans MS" pitchFamily="66" charset="0"/>
              </a:rPr>
              <a:t>Sınav kaygısını azaltmak için</a:t>
            </a:r>
            <a:br>
              <a:rPr lang="tr-TR" u="sng" smtClean="0">
                <a:solidFill>
                  <a:srgbClr val="0000FF"/>
                </a:solidFill>
                <a:latin typeface="Comic Sans MS" pitchFamily="66" charset="0"/>
              </a:rPr>
            </a:br>
            <a:endParaRPr lang="tr-TR" u="sng" smtClean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610600" cy="5257800"/>
          </a:xfrm>
        </p:spPr>
        <p:txBody>
          <a:bodyPr/>
          <a:lstStyle/>
          <a:p>
            <a:pPr eaLnBrk="1" hangingPunct="1"/>
            <a:r>
              <a:rPr lang="tr-TR" sz="3000" smtClean="0">
                <a:latin typeface="Comic Sans MS" pitchFamily="66" charset="0"/>
              </a:rPr>
              <a:t>Verimli ders çalışma tekniklerini öğrenin ve çalışma yönetimi geliştirin.</a:t>
            </a:r>
          </a:p>
          <a:p>
            <a:pPr eaLnBrk="1" hangingPunct="1"/>
            <a:endParaRPr lang="tr-TR" sz="900" smtClean="0">
              <a:latin typeface="Comic Sans MS" pitchFamily="66" charset="0"/>
            </a:endParaRPr>
          </a:p>
          <a:p>
            <a:pPr eaLnBrk="1" hangingPunct="1"/>
            <a:r>
              <a:rPr lang="tr-TR" sz="3000" smtClean="0">
                <a:latin typeface="Comic Sans MS" pitchFamily="66" charset="0"/>
              </a:rPr>
              <a:t>Öz denetiminizi güçlendirin.</a:t>
            </a:r>
          </a:p>
          <a:p>
            <a:pPr eaLnBrk="1" hangingPunct="1"/>
            <a:endParaRPr lang="tr-TR" sz="900" smtClean="0">
              <a:latin typeface="Comic Sans MS" pitchFamily="66" charset="0"/>
            </a:endParaRPr>
          </a:p>
          <a:p>
            <a:pPr eaLnBrk="1" hangingPunct="1"/>
            <a:r>
              <a:rPr lang="tr-TR" sz="3000" smtClean="0">
                <a:latin typeface="Comic Sans MS" pitchFamily="66" charset="0"/>
              </a:rPr>
              <a:t>Yaşamınızdaki önceliklere  odaklanın.</a:t>
            </a:r>
          </a:p>
          <a:p>
            <a:pPr eaLnBrk="1" hangingPunct="1"/>
            <a:endParaRPr lang="tr-TR" sz="900" smtClean="0">
              <a:latin typeface="Comic Sans MS" pitchFamily="66" charset="0"/>
            </a:endParaRPr>
          </a:p>
          <a:p>
            <a:pPr eaLnBrk="1" hangingPunct="1"/>
            <a:r>
              <a:rPr lang="tr-TR" sz="3000" smtClean="0">
                <a:latin typeface="Comic Sans MS" pitchFamily="66" charset="0"/>
              </a:rPr>
              <a:t>Amaçlarınıza odaklanın.</a:t>
            </a:r>
          </a:p>
          <a:p>
            <a:pPr eaLnBrk="1" hangingPunct="1"/>
            <a:endParaRPr lang="tr-TR" sz="900" smtClean="0">
              <a:latin typeface="Comic Sans MS" pitchFamily="66" charset="0"/>
            </a:endParaRPr>
          </a:p>
          <a:p>
            <a:pPr eaLnBrk="1" hangingPunct="1"/>
            <a:r>
              <a:rPr lang="tr-TR" sz="3000" smtClean="0">
                <a:latin typeface="Comic Sans MS" pitchFamily="66" charset="0"/>
              </a:rPr>
              <a:t>Sorumluluklarınızı ertelemeyin.</a:t>
            </a:r>
          </a:p>
        </p:txBody>
      </p:sp>
      <p:pic>
        <p:nvPicPr>
          <p:cNvPr id="29702" name="Picture 7" descr="SNAV-K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352800"/>
            <a:ext cx="274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tr-TR" smtClean="0"/>
              <a:t> 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53400" cy="884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200" b="1" i="1" smtClean="0">
                <a:solidFill>
                  <a:srgbClr val="9933FF"/>
                </a:solidFill>
                <a:latin typeface="Comic Sans MS" pitchFamily="66" charset="0"/>
              </a:rPr>
              <a:t>SINAVLARLA İLGİLİ OLUMSUZ DÜŞÜNCELERİNİZİ OLUMLUYA ÇEVİRMEK ÇOK KOLAY</a:t>
            </a:r>
            <a:r>
              <a:rPr lang="tr-TR" sz="3200" smtClean="0">
                <a:solidFill>
                  <a:srgbClr val="9933FF"/>
                </a:solidFill>
                <a:latin typeface="Comic Sans MS" pitchFamily="66" charset="0"/>
              </a:rPr>
              <a:t> 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4068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  Bu sınavda başarısız olacağım ve herkes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benimle dalga geçecek...</a:t>
            </a:r>
            <a:r>
              <a:rPr lang="tr-TR" sz="2400" smtClean="0">
                <a:latin typeface="Comic Sans MS" pitchFamily="66" charset="0"/>
                <a:sym typeface="Wingdings" pitchFamily="2" charset="2"/>
              </a:rPr>
              <a:t></a:t>
            </a:r>
            <a:endParaRPr lang="tr-TR" sz="24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  Başarısız olmak ya da olmamak benim elimde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 Sınavı kazanamazsam herkes benim akılsız olduğumu düşünecek...</a:t>
            </a:r>
            <a:r>
              <a:rPr lang="tr-TR" sz="2400" smtClean="0">
                <a:latin typeface="Comic Sans MS" pitchFamily="66" charset="0"/>
                <a:sym typeface="Wingdings" pitchFamily="2" charset="2"/>
              </a:rPr>
              <a:t></a:t>
            </a:r>
            <a:endParaRPr lang="tr-TR" sz="24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Comic Sans MS" pitchFamily="66" charset="0"/>
              </a:rPr>
              <a:t>      Başarısız olmam sınava yeterince hazırlanamadığımı gösterir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533400" y="1905000"/>
            <a:ext cx="381000" cy="609600"/>
          </a:xfrm>
          <a:prstGeom prst="irregularSeal1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533400" y="3276600"/>
            <a:ext cx="3810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27" name="AutoShape 6"/>
          <p:cNvSpPr>
            <a:spLocks noChangeArrowheads="1"/>
          </p:cNvSpPr>
          <p:nvPr/>
        </p:nvSpPr>
        <p:spPr bwMode="auto">
          <a:xfrm>
            <a:off x="533400" y="4114800"/>
            <a:ext cx="381000" cy="609600"/>
          </a:xfrm>
          <a:prstGeom prst="irregularSeal1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457200" y="5105400"/>
            <a:ext cx="3810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582</Words>
  <Application>Microsoft Office PowerPoint</Application>
  <PresentationFormat>Ekran Gösterisi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SINAV KAYGISI</vt:lpstr>
      <vt:lpstr>Slayt 2</vt:lpstr>
      <vt:lpstr>Slayt 3</vt:lpstr>
      <vt:lpstr>Slayt 4</vt:lpstr>
      <vt:lpstr>Ya kazanamazsam !!!</vt:lpstr>
      <vt:lpstr>Slayt 6</vt:lpstr>
      <vt:lpstr>Slayt 7</vt:lpstr>
      <vt:lpstr> Sınav kaygısını azaltmak için </vt:lpstr>
      <vt:lpstr>SINAVLARLA İLGİLİ OLUMSUZ DÜŞÜNCELERİNİZİ OLUMLUYA ÇEVİRMEK ÇOK KOLAY </vt:lpstr>
      <vt:lpstr>Slayt 10</vt:lpstr>
      <vt:lpstr>SINAV KAYGISIYLA BAŞETMEK İÇİN YAPILABİLECEKLER  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KAYGISI</dc:title>
  <dc:creator>rehber</dc:creator>
  <cp:lastModifiedBy>rehber</cp:lastModifiedBy>
  <cp:revision>1</cp:revision>
  <dcterms:created xsi:type="dcterms:W3CDTF">2017-11-20T11:21:13Z</dcterms:created>
  <dcterms:modified xsi:type="dcterms:W3CDTF">2017-11-20T11:24:10Z</dcterms:modified>
</cp:coreProperties>
</file>